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1" r:id="rId2"/>
  </p:sldMasterIdLst>
  <p:notesMasterIdLst>
    <p:notesMasterId r:id="rId16"/>
  </p:notesMasterIdLst>
  <p:sldIdLst>
    <p:sldId id="256" r:id="rId3"/>
    <p:sldId id="342" r:id="rId4"/>
    <p:sldId id="257" r:id="rId5"/>
    <p:sldId id="314" r:id="rId6"/>
    <p:sldId id="315" r:id="rId7"/>
    <p:sldId id="311" r:id="rId8"/>
    <p:sldId id="328" r:id="rId9"/>
    <p:sldId id="360" r:id="rId10"/>
    <p:sldId id="304" r:id="rId11"/>
    <p:sldId id="299" r:id="rId12"/>
    <p:sldId id="305" r:id="rId13"/>
    <p:sldId id="330" r:id="rId14"/>
    <p:sldId id="26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ebbie Kim" initials="DK [4]" lastIdx="0" clrIdx="6">
    <p:extLst/>
  </p:cmAuthor>
  <p:cmAuthor id="1" name="Dianne Carmody" initials="DC" lastIdx="0" clrIdx="0">
    <p:extLst/>
  </p:cmAuthor>
  <p:cmAuthor id="8" name="Debbie Kim" initials="DK [5]" lastIdx="0" clrIdx="7">
    <p:extLst/>
  </p:cmAuthor>
  <p:cmAuthor id="2" name="Laurent Barnagaud" initials="LB" lastIdx="24" clrIdx="1">
    <p:extLst/>
  </p:cmAuthor>
  <p:cmAuthor id="9" name="Jessica Sabedra" initials="JS" lastIdx="0" clrIdx="8">
    <p:extLst>
      <p:ext uri="{19B8F6BF-5375-455C-9EA6-DF929625EA0E}">
        <p15:presenceInfo xmlns:p15="http://schemas.microsoft.com/office/powerpoint/2012/main" userId="S-1-5-21-2072263781-1319658564-1844936127-6735" providerId="AD"/>
      </p:ext>
    </p:extLst>
  </p:cmAuthor>
  <p:cmAuthor id="3" name="Jan Nieman" initials="JN" lastIdx="0" clrIdx="2">
    <p:extLst/>
  </p:cmAuthor>
  <p:cmAuthor id="4" name="Debbie Kim" initials="DK" lastIdx="0" clrIdx="3">
    <p:extLst/>
  </p:cmAuthor>
  <p:cmAuthor id="5" name="Debbie Kim" initials="DK [2]" lastIdx="0" clrIdx="4">
    <p:extLst/>
  </p:cmAuthor>
  <p:cmAuthor id="6" name="Debbie Kim" initials="DK [3]" lastIdx="0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9" autoAdjust="0"/>
    <p:restoredTop sz="96374" autoAdjust="0"/>
  </p:normalViewPr>
  <p:slideViewPr>
    <p:cSldViewPr snapToGrid="0" snapToObjects="1">
      <p:cViewPr varScale="1">
        <p:scale>
          <a:sx n="86" d="100"/>
          <a:sy n="86" d="100"/>
        </p:scale>
        <p:origin x="90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8A4E2-E966-B64D-A6B8-D453B79DA1A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F45C9-F059-B948-B1C2-58B973133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45C9-F059-B948-B1C2-58B973133A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9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45C9-F059-B948-B1C2-58B973133A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C840A-8696-3A4C-863F-90F7D25FC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8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2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Más joven, más variado, centrado en el cliente, con miras al futuro, con colores más vivos, consistente en todos los sectores industriales....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45C9-F059-B948-B1C2-58B973133A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2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Más joven, más variado, centrado en el cliente, con miras al futuro, con colores más vivos, consistente en todos los sectores industriales....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45C9-F059-B948-B1C2-58B973133A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strike="noStrike" cap="none" spc="0" baseline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Inicio de sesión: qh_admin</a:t>
            </a:r>
          </a:p>
          <a:p>
            <a:r>
              <a:rPr lang="es-ES" sz="1200" b="0" i="0" strike="noStrike" cap="none" spc="0" baseline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Contraseña: k7OJysCJgem@#$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F45C9-F059-B948-B1C2-58B973133A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80682"/>
            <a:ext cx="10629900" cy="2339789"/>
          </a:xfrm>
        </p:spPr>
        <p:txBody>
          <a:bodyPr anchor="b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2653553"/>
            <a:ext cx="9715500" cy="2604247"/>
          </a:xfrm>
        </p:spPr>
        <p:txBody>
          <a:bodyPr>
            <a:normAutofit/>
          </a:bodyPr>
          <a:lstStyle>
            <a:lvl1pPr marL="0" indent="0" algn="l">
              <a:spcBef>
                <a:spcPts val="1600"/>
              </a:spcBef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35" y="5494869"/>
            <a:ext cx="2577353" cy="101698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725545" y="6516484"/>
            <a:ext cx="2856855" cy="91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©2018 Quaker Houghton. Todos los derechos reservados</a:t>
            </a:r>
          </a:p>
        </p:txBody>
      </p:sp>
    </p:spTree>
    <p:extLst>
      <p:ext uri="{BB962C8B-B14F-4D97-AF65-F5344CB8AC3E}">
        <p14:creationId xmlns:p14="http://schemas.microsoft.com/office/powerpoint/2010/main" val="17575375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822"/>
            <a:ext cx="12192000" cy="305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99"/>
            <a:ext cx="7128641" cy="26473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850078"/>
            <a:ext cx="9829800" cy="24077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9" y="5183359"/>
            <a:ext cx="3111006" cy="1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795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822"/>
            <a:ext cx="12192000" cy="305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99"/>
            <a:ext cx="7128641" cy="26473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850078"/>
            <a:ext cx="9829800" cy="24077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9" y="5183359"/>
            <a:ext cx="3111006" cy="1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251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822"/>
            <a:ext cx="12192000" cy="305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99"/>
            <a:ext cx="9829800" cy="26473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850078"/>
            <a:ext cx="9829800" cy="24077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9" y="5183359"/>
            <a:ext cx="3111006" cy="1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73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1033463" indent="-458788">
              <a:buClr>
                <a:schemeClr val="bg1"/>
              </a:buClr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439863" indent="-393700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1779588" indent="-354013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898525" indent="-376238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996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5386" r="11830" b="44883"/>
          <a:stretch>
            <a:fillRect/>
          </a:stretch>
        </p:blipFill>
        <p:spPr>
          <a:xfrm>
            <a:off x="1" y="4372959"/>
            <a:ext cx="12192000" cy="2485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Quaker Houghton. All Rights Reserved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868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389F8-A83B-4F57-938F-B5943215C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48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9299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396A3D-A0DC-4679-AB69-6076F5982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594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907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044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15F-177E-A34C-8D86-B930791DE691}" type="datetime1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F7C9-4EF4-3640-8726-0BE290954A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725545" y="6516484"/>
            <a:ext cx="2856855" cy="91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©2018 Quaker Houghton. Todos los derechos reservados</a:t>
            </a:r>
          </a:p>
        </p:txBody>
      </p:sp>
    </p:spTree>
    <p:extLst>
      <p:ext uri="{BB962C8B-B14F-4D97-AF65-F5344CB8AC3E}">
        <p14:creationId xmlns:p14="http://schemas.microsoft.com/office/powerpoint/2010/main" val="29538289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647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7947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115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867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4982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5386" r="11830" b="44883"/>
          <a:stretch>
            <a:fillRect/>
          </a:stretch>
        </p:blipFill>
        <p:spPr>
          <a:xfrm>
            <a:off x="1" y="4372959"/>
            <a:ext cx="12192000" cy="2485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5493"/>
            <a:ext cx="5153025" cy="4671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5493"/>
            <a:ext cx="5156200" cy="4671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Quaker Houghton. All Rights Reserved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15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5386" r="11830" b="44883"/>
          <a:stretch>
            <a:fillRect/>
          </a:stretch>
        </p:blipFill>
        <p:spPr>
          <a:xfrm>
            <a:off x="1" y="4372959"/>
            <a:ext cx="12192000" cy="2485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Quaker Houghton. All Rights Reserved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4094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5386" r="11830" b="44883"/>
          <a:stretch>
            <a:fillRect/>
          </a:stretch>
        </p:blipFill>
        <p:spPr>
          <a:xfrm>
            <a:off x="1" y="4372959"/>
            <a:ext cx="12192000" cy="24850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4262437" cy="197020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8600" y="1"/>
            <a:ext cx="6046788" cy="48873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38200" y="2120900"/>
            <a:ext cx="4264025" cy="374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©2018 Quaker Houghton. All Rights Reserved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285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©2018 Quaker Houghton. All Rights Reserved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402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370331"/>
            <a:ext cx="5403461" cy="2386166"/>
          </a:xfrm>
        </p:spPr>
        <p:txBody>
          <a:bodyPr rIns="182880">
            <a:noAutofit/>
          </a:bodyPr>
          <a:lstStyle>
            <a:lvl1pPr>
              <a:spcBef>
                <a:spcPts val="376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C12A-3C07-0941-8C74-BAE9E0B3A92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6208503" y="1370331"/>
            <a:ext cx="5373899" cy="2386166"/>
          </a:xfrm>
        </p:spPr>
        <p:txBody>
          <a:bodyPr rIns="182880">
            <a:noAutofit/>
          </a:bodyPr>
          <a:lstStyle>
            <a:lvl1pPr>
              <a:spcBef>
                <a:spcPts val="376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4"/>
          </p:nvPr>
        </p:nvSpPr>
        <p:spPr>
          <a:xfrm>
            <a:off x="609602" y="3966418"/>
            <a:ext cx="5403461" cy="2386166"/>
          </a:xfrm>
        </p:spPr>
        <p:txBody>
          <a:bodyPr rIns="182880">
            <a:noAutofit/>
          </a:bodyPr>
          <a:lstStyle>
            <a:lvl1pPr>
              <a:spcBef>
                <a:spcPts val="376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/>
          </p:nvPr>
        </p:nvSpPr>
        <p:spPr>
          <a:xfrm>
            <a:off x="6208503" y="3966418"/>
            <a:ext cx="5373899" cy="2386166"/>
          </a:xfrm>
        </p:spPr>
        <p:txBody>
          <a:bodyPr rIns="182880">
            <a:noAutofit/>
          </a:bodyPr>
          <a:lstStyle>
            <a:lvl1pPr>
              <a:spcBef>
                <a:spcPts val="376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8428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av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BBC6-CAC0-244D-94A3-22AC794A67FC}" type="datetime1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F7C9-4EF4-3640-8726-0BE290954A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725545" y="6516484"/>
            <a:ext cx="2856855" cy="91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©2018 Quaker Houghton. Todos los derechos reservados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aveLog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B924-5667-804F-8B01-D83625132F33}" type="datetime1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F7C9-4EF4-3640-8726-0BE290954A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725545" y="6516484"/>
            <a:ext cx="2856855" cy="91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©2018 Quaker Houghton. Todos los derechos reservados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Dar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F95944-6BC0-5941-9042-BE19DD60EE28}" type="datetime1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68F7C9-4EF4-3640-8726-0BE290954A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725545" y="6516484"/>
            <a:ext cx="2856855" cy="91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" sz="600" b="0" i="0" strike="noStrike" cap="none" spc="0" baseline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©2018 Quaker Houghton. Todos los derechos reservados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9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9682"/>
            <a:ext cx="10515600" cy="4392793"/>
          </a:xfrm>
        </p:spPr>
        <p:txBody>
          <a:bodyPr anchor="b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56841"/>
            <a:ext cx="10515600" cy="14328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1" y="6086180"/>
            <a:ext cx="1496156" cy="59098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725545" y="6516484"/>
            <a:ext cx="2856855" cy="91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" sz="600" b="0" i="0" strike="noStrike" cap="none" spc="0" baseline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©2018 Quaker Houghton. Todos los derechos reservados</a:t>
            </a:r>
          </a:p>
        </p:txBody>
      </p:sp>
    </p:spTree>
    <p:extLst>
      <p:ext uri="{BB962C8B-B14F-4D97-AF65-F5344CB8AC3E}">
        <p14:creationId xmlns:p14="http://schemas.microsoft.com/office/powerpoint/2010/main" val="36128041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hib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FC12A-3C07-0941-8C74-BAE9E0B3A9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0331"/>
            <a:ext cx="12192000" cy="49822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8"/>
          </a:p>
        </p:txBody>
      </p:sp>
    </p:spTree>
    <p:extLst>
      <p:ext uri="{BB962C8B-B14F-4D97-AF65-F5344CB8AC3E}">
        <p14:creationId xmlns:p14="http://schemas.microsoft.com/office/powerpoint/2010/main" val="27243795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822"/>
            <a:ext cx="12192000" cy="305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99"/>
            <a:ext cx="7128641" cy="26473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850078"/>
            <a:ext cx="9829800" cy="24077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9" y="5183359"/>
            <a:ext cx="3111006" cy="1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512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822"/>
            <a:ext cx="12192000" cy="305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99"/>
            <a:ext cx="7128641" cy="264737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850078"/>
            <a:ext cx="9829800" cy="24077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9" y="5183359"/>
            <a:ext cx="3111006" cy="1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065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30305"/>
            <a:ext cx="10439400" cy="14253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55693"/>
            <a:ext cx="10439400" cy="4321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4436" y="613442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2"/>
                </a:solidFill>
                <a:latin typeface="+mj-lt"/>
                <a:ea typeface="Sharp Sans Display No2 Medium" charset="0"/>
                <a:cs typeface="Sharp Sans Display No2 Medium" charset="0"/>
              </a:defRPr>
            </a:lvl1pPr>
          </a:lstStyle>
          <a:p>
            <a:fld id="{477B2AAF-4DE4-C644-B22E-B6D900542D2E}" type="datetime1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34425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2"/>
                </a:solidFill>
                <a:latin typeface="+mj-lt"/>
                <a:ea typeface="Sharp Sans Display No2 Medium" charset="0"/>
                <a:cs typeface="Sharp Sans Display No2 Medium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024" y="6134425"/>
            <a:ext cx="4123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2"/>
                </a:solidFill>
                <a:latin typeface="+mj-lt"/>
                <a:ea typeface="Sharp Sans Display No2 Medium" charset="0"/>
                <a:cs typeface="Sharp Sans Display No2 Medium" charset="0"/>
              </a:defRPr>
            </a:lvl1pPr>
          </a:lstStyle>
          <a:p>
            <a:fld id="{E068F7C9-4EF4-3640-8726-0BE290954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6" r:id="rId5"/>
    <p:sldLayoutId id="2147483679" r:id="rId6"/>
    <p:sldLayoutId id="2147483704" r:id="rId7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+mj-lt"/>
          <a:ea typeface="Sharp Sans Display No2" charset="0"/>
          <a:cs typeface="Sharp Sans Display No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1" i="0" kern="1200">
          <a:solidFill>
            <a:schemeClr val="tx2"/>
          </a:solidFill>
          <a:latin typeface="+mj-lt"/>
          <a:ea typeface="Sharp Sans Display No2" charset="0"/>
          <a:cs typeface="Sharp Sans Display No2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200" b="1" i="0" kern="1200">
          <a:solidFill>
            <a:schemeClr val="tx2"/>
          </a:solidFill>
          <a:latin typeface="+mj-lt"/>
          <a:ea typeface="Sharp Sans Display No2" charset="0"/>
          <a:cs typeface="Sharp Sans Display No2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200" b="1" i="0" kern="1200">
          <a:solidFill>
            <a:schemeClr val="tx2"/>
          </a:solidFill>
          <a:latin typeface="+mj-lt"/>
          <a:ea typeface="Sharp Sans Display No2" charset="0"/>
          <a:cs typeface="Sharp Sans Display No2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200" b="1" i="0" kern="1200">
          <a:solidFill>
            <a:schemeClr val="tx2"/>
          </a:solidFill>
          <a:latin typeface="+mj-lt"/>
          <a:ea typeface="Sharp Sans Display No2" charset="0"/>
          <a:cs typeface="Sharp Sans Display No2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200" b="1" i="0" kern="1200">
          <a:solidFill>
            <a:schemeClr val="tx2"/>
          </a:solidFill>
          <a:latin typeface="+mj-lt"/>
          <a:ea typeface="Sharp Sans Display No2" charset="0"/>
          <a:cs typeface="Sharp Sans Display No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pos="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9930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05493"/>
            <a:ext cx="10515600" cy="46714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45040" y="6356350"/>
            <a:ext cx="88934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28259" y="6619906"/>
            <a:ext cx="442554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1pPr>
          </a:lstStyle>
          <a:p>
            <a:r>
              <a:rPr lang="en-US"/>
              <a:t>©2018 Quaker Houghton.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4388" y="6356350"/>
            <a:ext cx="81941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1pPr>
          </a:lstStyle>
          <a:p>
            <a:fld id="{DC7C1E37-2C11-9F48-9354-6FB14406A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5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transition/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8001000" algn="l"/>
        </a:tabLst>
        <a:defRPr sz="4000" b="1" i="0" kern="1200">
          <a:solidFill>
            <a:schemeClr val="tx2"/>
          </a:solidFill>
          <a:latin typeface="Sharp Sans Display No2" charset="0"/>
          <a:ea typeface="Sharp Sans Display No2" charset="0"/>
          <a:cs typeface="Sharp Sans Display No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1" i="0" kern="1200">
          <a:solidFill>
            <a:schemeClr val="tx1"/>
          </a:solidFill>
          <a:latin typeface="Sharp Sans Display No2" charset="0"/>
          <a:ea typeface="Sharp Sans Display No2" charset="0"/>
          <a:cs typeface="Sharp Sans Display No2" charset="0"/>
        </a:defRPr>
      </a:lvl1pPr>
      <a:lvl2pPr marL="285750" indent="-23653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Sharp Sans Display No2 Medium" charset="0"/>
          <a:ea typeface="Sharp Sans Display No2 Medium" charset="0"/>
          <a:cs typeface="Sharp Sans Display No2 Medium" charset="0"/>
        </a:defRPr>
      </a:lvl2pPr>
      <a:lvl3pPr marL="746125" indent="-2111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Sharp Sans Display No2 Medium" charset="0"/>
          <a:ea typeface="Sharp Sans Display No2 Medium" charset="0"/>
          <a:cs typeface="Sharp Sans Display No2 Medium" charset="0"/>
        </a:defRPr>
      </a:lvl3pPr>
      <a:lvl4pPr marL="1031875" indent="-2111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Sharp Sans Display No2 Medium" charset="0"/>
          <a:ea typeface="Sharp Sans Display No2 Medium" charset="0"/>
          <a:cs typeface="Sharp Sans Display No2 Medium" charset="0"/>
        </a:defRPr>
      </a:lvl4pPr>
      <a:lvl5pPr marL="1319213" indent="-2365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Sharp Sans Display No2 Medium" charset="0"/>
          <a:ea typeface="Sharp Sans Display No2 Medium" charset="0"/>
          <a:cs typeface="Sharp Sans Display No2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pos="964">
          <p15:clr>
            <a:srgbClr val="F26B43"/>
          </p15:clr>
        </p15:guide>
        <p15:guide id="6" pos="1089">
          <p15:clr>
            <a:srgbClr val="F26B43"/>
          </p15:clr>
        </p15:guide>
        <p15:guide id="7" pos="1525">
          <p15:clr>
            <a:srgbClr val="F26B43"/>
          </p15:clr>
        </p15:guide>
        <p15:guide id="8" pos="1658">
          <p15:clr>
            <a:srgbClr val="F26B43"/>
          </p15:clr>
        </p15:guide>
        <p15:guide id="9" pos="2085">
          <p15:clr>
            <a:srgbClr val="F26B43"/>
          </p15:clr>
        </p15:guide>
        <p15:guide id="10" pos="2218">
          <p15:clr>
            <a:srgbClr val="F26B43"/>
          </p15:clr>
        </p15:guide>
        <p15:guide id="11" pos="2651">
          <p15:clr>
            <a:srgbClr val="F26B43"/>
          </p15:clr>
        </p15:guide>
        <p15:guide id="12" pos="2778">
          <p15:clr>
            <a:srgbClr val="F26B43"/>
          </p15:clr>
        </p15:guide>
        <p15:guide id="13" pos="3214">
          <p15:clr>
            <a:srgbClr val="F26B43"/>
          </p15:clr>
        </p15:guide>
        <p15:guide id="14" pos="3344">
          <p15:clr>
            <a:srgbClr val="F26B43"/>
          </p15:clr>
        </p15:guide>
        <p15:guide id="15" pos="3774">
          <p15:clr>
            <a:srgbClr val="F26B43"/>
          </p15:clr>
        </p15:guide>
        <p15:guide id="16" pos="3904">
          <p15:clr>
            <a:srgbClr val="F26B43"/>
          </p15:clr>
        </p15:guide>
        <p15:guide id="17" pos="4332">
          <p15:clr>
            <a:srgbClr val="F26B43"/>
          </p15:clr>
        </p15:guide>
        <p15:guide id="18" pos="4465">
          <p15:clr>
            <a:srgbClr val="F26B43"/>
          </p15:clr>
        </p15:guide>
        <p15:guide id="19" pos="4900">
          <p15:clr>
            <a:srgbClr val="F26B43"/>
          </p15:clr>
        </p15:guide>
        <p15:guide id="20" pos="5025">
          <p15:clr>
            <a:srgbClr val="F26B43"/>
          </p15:clr>
        </p15:guide>
        <p15:guide id="21" pos="5460">
          <p15:clr>
            <a:srgbClr val="F26B43"/>
          </p15:clr>
        </p15:guide>
        <p15:guide id="22" pos="5591">
          <p15:clr>
            <a:srgbClr val="F26B43"/>
          </p15:clr>
        </p15:guide>
        <p15:guide id="23" pos="6021">
          <p15:clr>
            <a:srgbClr val="F26B43"/>
          </p15:clr>
        </p15:guide>
        <p15:guide id="24" pos="6154">
          <p15:clr>
            <a:srgbClr val="F26B43"/>
          </p15:clr>
        </p15:guide>
        <p15:guide id="25" pos="6586">
          <p15:clr>
            <a:srgbClr val="F26B43"/>
          </p15:clr>
        </p15:guide>
        <p15:guide id="26" pos="6711">
          <p15:clr>
            <a:srgbClr val="F26B43"/>
          </p15:clr>
        </p15:guide>
        <p15:guide id="27" orient="horz" pos="9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J1MnZKADgI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quakerhoughton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5800" b="1" i="0" strike="noStrike" cap="none" spc="0" baseline="0" dirty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Forward </a:t>
            </a:r>
            <a:r>
              <a:rPr lang="es-ES" sz="5800" b="1" i="0" strike="noStrike" cap="none" spc="0" baseline="0" dirty="0" err="1">
                <a:solidFill>
                  <a:srgbClr val="FF7500"/>
                </a:solidFill>
                <a:effectLst/>
                <a:latin typeface="Arial"/>
                <a:ea typeface="Arial"/>
                <a:cs typeface="Arial"/>
              </a:rPr>
              <a:t>Together</a:t>
            </a:r>
            <a:r>
              <a:rPr lang="es-ES" sz="4400" b="1" i="0" strike="noStrike" cap="none" spc="0" baseline="30000" dirty="0">
                <a:solidFill>
                  <a:srgbClr val="FF7500"/>
                </a:solidFill>
                <a:effectLst/>
                <a:latin typeface="Arial"/>
                <a:ea typeface="Arial"/>
                <a:cs typeface="Arial"/>
              </a:rPr>
              <a:t>™</a:t>
            </a:r>
            <a:endParaRPr lang="es-ES" sz="5800" b="1" i="0" strike="noStrike" cap="none" spc="0" baseline="30000" dirty="0">
              <a:solidFill>
                <a:srgbClr val="FF7500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2300" b="1" i="0" strike="noStrike" cap="none" spc="0" baseline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Breve presentación de la marca Quaker Houghton</a:t>
            </a:r>
          </a:p>
        </p:txBody>
      </p:sp>
    </p:spTree>
    <p:extLst>
      <p:ext uri="{BB962C8B-B14F-4D97-AF65-F5344CB8AC3E}">
        <p14:creationId xmlns:p14="http://schemas.microsoft.com/office/powerpoint/2010/main" val="17764284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45" y="469538"/>
            <a:ext cx="10050130" cy="369332"/>
          </a:xfrm>
        </p:spPr>
        <p:txBody>
          <a:bodyPr>
            <a:normAutofit fontScale="90000"/>
          </a:bodyPr>
          <a:lstStyle/>
          <a:p>
            <a:pPr lvl="0"/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Y muchas otras aplicaciones definidas en las pautas de la marca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7600A-2AE9-43C7-976A-ACF03E90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91" y="1529936"/>
            <a:ext cx="1911378" cy="16203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0F1A6-E2E0-46EE-BD81-28E9C42D2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84" y="1571780"/>
            <a:ext cx="243743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60D28-679E-4760-BA62-897A0D88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815" y="1846508"/>
            <a:ext cx="2350119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CF95D-6061-4086-8CC3-33E909646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034" y="1229232"/>
            <a:ext cx="1573163" cy="2117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A9747-622D-412D-89F4-C50B4678A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56" y="3975743"/>
            <a:ext cx="1493056" cy="864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1E7B6A-13FE-451D-B4D0-5E1ECD1E1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227" y="4643558"/>
            <a:ext cx="1493057" cy="8608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3A3A42-1850-48F6-B90C-D737D9DF6DF5}"/>
              </a:ext>
            </a:extLst>
          </p:cNvPr>
          <p:cNvSpPr/>
          <p:nvPr/>
        </p:nvSpPr>
        <p:spPr>
          <a:xfrm>
            <a:off x="882306" y="325908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Firma de correo electrónico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A179C1-9ED0-4647-8567-345234C4B32A}"/>
              </a:ext>
            </a:extLst>
          </p:cNvPr>
          <p:cNvSpPr/>
          <p:nvPr/>
        </p:nvSpPr>
        <p:spPr>
          <a:xfrm>
            <a:off x="4726985" y="3259084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Plantilla de PowerPoint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60867E-39B1-4800-8210-4B57FFFE6045}"/>
              </a:ext>
            </a:extLst>
          </p:cNvPr>
          <p:cNvSpPr/>
          <p:nvPr/>
        </p:nvSpPr>
        <p:spPr>
          <a:xfrm>
            <a:off x="9695755" y="325908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Ropas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263938-4489-4EFB-9FAD-309551C31BD9}"/>
              </a:ext>
            </a:extLst>
          </p:cNvPr>
          <p:cNvSpPr/>
          <p:nvPr/>
        </p:nvSpPr>
        <p:spPr>
          <a:xfrm>
            <a:off x="471392" y="5592487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Tarjetas de visita y material de oficina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48D4C7-8918-47C8-9A55-15606DC5C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074" y="3975743"/>
            <a:ext cx="1196827" cy="15500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82F617-43D3-4673-871D-15B284AFDCE4}"/>
              </a:ext>
            </a:extLst>
          </p:cNvPr>
          <p:cNvSpPr/>
          <p:nvPr/>
        </p:nvSpPr>
        <p:spPr>
          <a:xfrm>
            <a:off x="9695755" y="5592487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Material de apoyo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8F83D6-F987-4BCA-AD60-952B28ABEC0B}"/>
              </a:ext>
            </a:extLst>
          </p:cNvPr>
          <p:cNvSpPr/>
          <p:nvPr/>
        </p:nvSpPr>
        <p:spPr>
          <a:xfrm>
            <a:off x="4726985" y="5592487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Presentación corporativa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0A02BB-1D52-4F91-ACAA-F420866D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6407" y="3975743"/>
            <a:ext cx="2274727" cy="1280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2CCD07-E503-4113-BEC3-371DF0C28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4782" y="4340052"/>
            <a:ext cx="2281152" cy="1280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6F3FD8-56C9-45CF-BC16-CC14E40BDB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8700" y="3947993"/>
            <a:ext cx="2006409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151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1D87C-316F-441F-89F0-47F9B4E8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Intranet: sitio de la marca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2D273-C158-46BF-A3E9-314C6F0B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Sharp Sans Display No2 Medium"/>
                <a:ea typeface="Sharp Sans Display No2 Medium"/>
                <a:cs typeface="Sharp Sans Display No2 Medium"/>
              </a:rPr>
              <a:t>©2018 Quaker Houghton. Todos los derechos reservados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FA1-25F9-4F30-9B7B-96357B57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EBFF9-83E7-46D4-BB7D-20EDA296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5493"/>
            <a:ext cx="5836929" cy="2747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4DF89-E7CA-4661-B2D1-DA4588090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365" y="1505492"/>
            <a:ext cx="4395307" cy="2747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A52BA8-183D-4635-855C-CAE84F9C96BD}"/>
              </a:ext>
            </a:extLst>
          </p:cNvPr>
          <p:cNvSpPr/>
          <p:nvPr/>
        </p:nvSpPr>
        <p:spPr>
          <a:xfrm>
            <a:off x="7176367" y="4401759"/>
            <a:ext cx="2744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Secciones: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Vídeo corporativo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u="sng" strike="noStrike" cap="none" spc="0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  <a:cs typeface="Calibri"/>
              </a:rPr>
              <a:t>Pautas de la marca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Logotipo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Material de oficina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Firma de correo electrónico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Plantilla de PowerPoint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4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Presentación corporativa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5BAD8-5A2D-4422-A20B-EDE82BC4F75E}"/>
              </a:ext>
            </a:extLst>
          </p:cNvPr>
          <p:cNvSpPr/>
          <p:nvPr/>
        </p:nvSpPr>
        <p:spPr>
          <a:xfrm>
            <a:off x="2086367" y="4411518"/>
            <a:ext cx="3343935" cy="64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Acceso para todos desde el primer día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97CA58-B4BF-4E78-BE93-6D1A54DE45CE}"/>
              </a:ext>
            </a:extLst>
          </p:cNvPr>
          <p:cNvSpPr/>
          <p:nvPr/>
        </p:nvSpPr>
        <p:spPr>
          <a:xfrm>
            <a:off x="9909349" y="4401759"/>
            <a:ext cx="2191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​Guardianes de marca</a:t>
            </a:r>
          </a:p>
          <a:p>
            <a:r>
              <a:rPr lang="es-ES" sz="14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32 guardianes de marca dispuestos a ayudarle en todas las regiones</a:t>
            </a:r>
          </a:p>
        </p:txBody>
      </p:sp>
    </p:spTree>
    <p:extLst>
      <p:ext uri="{BB962C8B-B14F-4D97-AF65-F5344CB8AC3E}">
        <p14:creationId xmlns:p14="http://schemas.microsoft.com/office/powerpoint/2010/main" val="15505963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-65445"/>
            <a:ext cx="10955597" cy="4392793"/>
          </a:xfrm>
        </p:spPr>
        <p:txBody>
          <a:bodyPr/>
          <a:lstStyle/>
          <a:p>
            <a:r>
              <a:rPr lang="es-ES" sz="7200" b="1" i="0" strike="noStrike" cap="none" spc="0" baseline="0" dirty="0">
                <a:solidFill>
                  <a:srgbClr val="FFFFFF"/>
                </a:solidFill>
                <a:effectLst/>
                <a:latin typeface="+mj-ea"/>
                <a:ea typeface="+mj-ea"/>
                <a:cs typeface="Sharp Sans Display No2"/>
              </a:rPr>
              <a:t>Por último, pero no menos importante…Nuestra marca es </a:t>
            </a:r>
            <a:r>
              <a:rPr lang="es-ES" sz="7200" b="1" i="0" strike="noStrike" cap="none" spc="0" baseline="0" dirty="0">
                <a:solidFill>
                  <a:srgbClr val="F78629"/>
                </a:solidFill>
                <a:effectLst/>
                <a:latin typeface="+mj-ea"/>
                <a:ea typeface="+mj-ea"/>
                <a:cs typeface="Sharp Sans Display No2"/>
              </a:rPr>
              <a:t>confianza.</a:t>
            </a:r>
            <a:r>
              <a:rPr lang="es-ES" sz="7200" b="1" i="0" strike="noStrike" cap="none" spc="0" baseline="0" dirty="0">
                <a:solidFill>
                  <a:srgbClr val="FFFFFF"/>
                </a:solidFill>
                <a:effectLst/>
                <a:latin typeface="+mj-ea"/>
                <a:ea typeface="+mj-ea"/>
                <a:cs typeface="Sharp Sans Display No2"/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656841"/>
            <a:ext cx="10722841" cy="1432809"/>
          </a:xfrm>
        </p:spPr>
        <p:txBody>
          <a:bodyPr>
            <a:normAutofit/>
          </a:bodyPr>
          <a:lstStyle/>
          <a:p>
            <a:r>
              <a:rPr lang="es-ES" sz="3600" b="1" i="0" strike="noStrike" cap="none" spc="0" baseline="0">
                <a:solidFill>
                  <a:srgbClr val="FFFFFF"/>
                </a:solidFill>
                <a:effectLst/>
                <a:latin typeface="+mj-ea"/>
                <a:ea typeface="+mj-ea"/>
                <a:cs typeface="Sharp Sans Display No2"/>
              </a:rPr>
              <a:t>Construyámosla y vivámosla.</a:t>
            </a:r>
          </a:p>
          <a:p>
            <a:r>
              <a:rPr lang="es-ES" sz="3600" b="1" i="0" strike="noStrike" cap="none" spc="0" baseline="0">
                <a:solidFill>
                  <a:srgbClr val="FF7500"/>
                </a:solidFill>
                <a:effectLst/>
                <a:latin typeface="+mj-ea"/>
                <a:ea typeface="+mj-ea"/>
                <a:cs typeface="Sharp Sans Display No2"/>
              </a:rPr>
              <a:t>Juntos.</a:t>
            </a:r>
          </a:p>
          <a:p>
            <a:endParaRPr lang="en-US" sz="2800">
              <a:latin typeface="+mj-ea"/>
              <a:ea typeface="+mj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600" b="0" i="0" strike="noStrike" cap="none" spc="0" baseline="0">
                <a:solidFill>
                  <a:srgbClr val="FFFFFF"/>
                </a:solidFill>
                <a:effectLst/>
                <a:latin typeface="Sharp Sans Display No2 Medium"/>
                <a:ea typeface="Sharp Sans Display No2 Medium"/>
                <a:cs typeface="Sharp Sans Display No2 Medium"/>
              </a:rPr>
              <a:t>©2018 Quaker Houghton. Todos los derechos reservados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63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5B2BC-E90C-49CF-B9AF-CD286232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7200" b="1" i="0" strike="noStrike" cap="none" spc="0" baseline="0" dirty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¡Gracias por su atención!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E485A-12B7-467C-B390-44D1C9F22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4C9AC-45C8-4F5B-98AA-2CB52FBF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55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430305"/>
            <a:ext cx="10439400" cy="729901"/>
          </a:xfrm>
        </p:spPr>
        <p:txBody>
          <a:bodyPr/>
          <a:lstStyle/>
          <a:p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ea typeface="Arial"/>
                <a:cs typeface="Arial"/>
              </a:rPr>
              <a:t>Oportunidad de la marca Quaker Houghton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676" y="2073674"/>
            <a:ext cx="5027363" cy="33030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243614" tIns="243614" rIns="243614" bIns="243614" rtlCol="0">
            <a:spAutoFit/>
          </a:bodyPr>
          <a:lstStyle/>
          <a:p>
            <a:pPr>
              <a:spcAft>
                <a:spcPts val="799"/>
              </a:spcAft>
            </a:pPr>
            <a:r>
              <a:rPr lang="es-ES" sz="3600" b="1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Heavy"/>
                <a:cs typeface="Avenir Heavy"/>
              </a:rPr>
              <a:t>Hoy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Gran servicio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Mejora de procesos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Admirable modestia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Especialidades químicas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Lo que hacemos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Herencia excepcional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Un líder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162" y="2073674"/>
            <a:ext cx="4868019" cy="3303012"/>
          </a:xfrm>
          <a:prstGeom prst="rect">
            <a:avLst/>
          </a:prstGeom>
          <a:solidFill>
            <a:srgbClr val="F78629"/>
          </a:solidFill>
        </p:spPr>
        <p:txBody>
          <a:bodyPr wrap="square" lIns="243614" tIns="243614" rIns="243614" bIns="243614" rtlCol="0">
            <a:spAutoFit/>
          </a:bodyPr>
          <a:lstStyle/>
          <a:p>
            <a:pPr>
              <a:spcAft>
                <a:spcPts val="799"/>
              </a:spcAft>
            </a:pPr>
            <a:r>
              <a:rPr lang="es-ES" sz="3600" b="1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Heavy"/>
                <a:cs typeface="Avenir Heavy"/>
              </a:rPr>
              <a:t>Mañana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Grandes mentes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Optimización del rendimiento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Orgullo justificable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Soluciones de gran importancia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Lo que posibilitamos</a:t>
            </a:r>
          </a:p>
          <a:p>
            <a:pPr marL="380648" indent="-380648">
              <a:buFont typeface="Arial"/>
              <a:buChar char="•"/>
            </a:pPr>
            <a:r>
              <a:rPr lang="es-ES" sz="2000" b="0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Crear un futuro mejor</a:t>
            </a:r>
          </a:p>
          <a:p>
            <a:pPr marL="380648" indent="-380648">
              <a:buFont typeface="Arial"/>
              <a:buChar char="•"/>
            </a:pPr>
            <a:r>
              <a:rPr lang="es-ES" sz="2000" b="1" i="0" strike="noStrike" cap="none" spc="0" baseline="0" dirty="0">
                <a:solidFill>
                  <a:srgbClr val="FFFFFF"/>
                </a:solidFill>
                <a:effectLst/>
                <a:latin typeface="+mj-lt"/>
                <a:ea typeface="Avenir Book"/>
                <a:cs typeface="Avenir Book"/>
              </a:rPr>
              <a:t>El líder</a:t>
            </a:r>
          </a:p>
        </p:txBody>
      </p:sp>
      <p:sp>
        <p:nvSpPr>
          <p:cNvPr id="17" name="Half Frame 16"/>
          <p:cNvSpPr/>
          <p:nvPr/>
        </p:nvSpPr>
        <p:spPr>
          <a:xfrm rot="8324470">
            <a:off x="5484396" y="3215670"/>
            <a:ext cx="885191" cy="886010"/>
          </a:xfrm>
          <a:prstGeom prst="halfFrame">
            <a:avLst>
              <a:gd name="adj1" fmla="val 10602"/>
              <a:gd name="adj2" fmla="val 11303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F5095-7BD0-4285-9A84-E8E2BFB97758}"/>
              </a:ext>
            </a:extLst>
          </p:cNvPr>
          <p:cNvSpPr txBox="1"/>
          <p:nvPr/>
        </p:nvSpPr>
        <p:spPr>
          <a:xfrm>
            <a:off x="3125846" y="6469117"/>
            <a:ext cx="11029643" cy="388883"/>
          </a:xfrm>
          <a:prstGeom prst="rect">
            <a:avLst/>
          </a:prstGeom>
        </p:spPr>
        <p:txBody>
          <a:bodyPr vert="horz" lIns="0" tIns="0" rIns="0" bIns="0" rtlCol="0" anchor="ctr">
            <a:normAutofit fontScale="82500" lnSpcReduction="20000"/>
          </a:bodyPr>
          <a:lstStyle>
            <a:lvl1pPr indent="0">
              <a:lnSpc>
                <a:spcPct val="90000"/>
              </a:lnSpc>
              <a:spcBef>
                <a:spcPct val="0"/>
              </a:spcBef>
              <a:buNone/>
              <a:tabLst>
                <a:tab pos="8001000" algn="l"/>
              </a:tabLst>
              <a:defRPr sz="4000" b="1" i="0">
                <a:solidFill>
                  <a:schemeClr val="tx2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1pPr>
          </a:lstStyle>
          <a:p>
            <a:r>
              <a:rPr lang="es-ES" sz="4000" b="1" i="0" strike="noStrike" cap="none" spc="0" baseline="0">
                <a:solidFill>
                  <a:srgbClr val="002C71"/>
                </a:solidFill>
                <a:effectLst/>
                <a:latin typeface="+mj-lt"/>
                <a:ea typeface="Sharp Sans Display No2"/>
                <a:cs typeface="Sharp Sans Display No2"/>
              </a:rPr>
              <a:t>Esta oportunidad se expresa como…</a:t>
            </a:r>
          </a:p>
        </p:txBody>
      </p:sp>
    </p:spTree>
    <p:extLst>
      <p:ext uri="{BB962C8B-B14F-4D97-AF65-F5344CB8AC3E}">
        <p14:creationId xmlns:p14="http://schemas.microsoft.com/office/powerpoint/2010/main" val="41896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066799"/>
            <a:ext cx="10572108" cy="1425387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s-ES" sz="7200" b="1" i="0" strike="noStrike" cap="none" spc="0" baseline="0" dirty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Somos </a:t>
            </a:r>
            <a:r>
              <a:rPr lang="es-ES" sz="7200" b="1" i="0" strike="noStrike" cap="none" spc="0" baseline="0" dirty="0" err="1">
                <a:solidFill>
                  <a:srgbClr val="FF7500"/>
                </a:solidFill>
                <a:effectLst/>
                <a:latin typeface="Arial"/>
                <a:ea typeface="Arial"/>
                <a:cs typeface="Arial"/>
              </a:rPr>
              <a:t>Quaker</a:t>
            </a:r>
            <a:r>
              <a:rPr lang="es-ES" sz="7200" b="1" i="0" strike="noStrike" cap="none" spc="0" baseline="0" dirty="0">
                <a:solidFill>
                  <a:srgbClr val="FF7500"/>
                </a:solidFill>
                <a:effectLst/>
                <a:latin typeface="Arial"/>
                <a:ea typeface="Arial"/>
                <a:cs typeface="Arial"/>
              </a:rPr>
              <a:t> Houghton.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52499" y="2761129"/>
            <a:ext cx="5260041" cy="282388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ES" sz="1700" b="1" i="0" strike="noStrike" cap="none" spc="0" baseline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Como líderes mundiales en fluidos de proceso industriales, mejoramos e innovamos constantemente para que nuestros clientes sigan a la cabeza en un mundo en continuo cambio.</a:t>
            </a:r>
          </a:p>
          <a:p>
            <a:pPr>
              <a:lnSpc>
                <a:spcPct val="110000"/>
              </a:lnSpc>
            </a:pPr>
            <a:r>
              <a:rPr lang="es-ES" sz="1700" b="1" i="0" strike="noStrike" cap="none" spc="0" baseline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Si es de metal, ya sea laminado, cortado, extruido o fundido, allí está Quaker Houghton: optimizando procesos, reduciendo costes, mejorando la seguridad y la sostenibilidad… y promoviendo el progreso.</a:t>
            </a:r>
          </a:p>
        </p:txBody>
      </p:sp>
      <p:sp>
        <p:nvSpPr>
          <p:cNvPr id="15" name="Content Placeholder 6"/>
          <p:cNvSpPr txBox="1"/>
          <p:nvPr/>
        </p:nvSpPr>
        <p:spPr>
          <a:xfrm>
            <a:off x="6562164" y="2761129"/>
            <a:ext cx="5020235" cy="28238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0" b="1" i="0" kern="1200">
                <a:solidFill>
                  <a:schemeClr val="bg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 i="0" kern="1200">
                <a:solidFill>
                  <a:schemeClr val="bg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 i="0" kern="1200">
                <a:solidFill>
                  <a:schemeClr val="bg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 i="0" kern="1200">
                <a:solidFill>
                  <a:schemeClr val="bg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 i="0" kern="1200">
                <a:solidFill>
                  <a:schemeClr val="bg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s-ES" sz="1700" b="1" i="0" strike="noStrike" cap="none" spc="0" baseline="0" dirty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Asumimos los retos de nuestros clientes como propios y les aportamos la combinación precisa de ciencia, ingeniería y conocimiento empresarial para afrontar el futuro con plena confianza en que sus operaciones serán aún más eficientes y eficaces... para lo que sea que necesiten.</a:t>
            </a:r>
          </a:p>
          <a:p>
            <a:pPr>
              <a:lnSpc>
                <a:spcPct val="110000"/>
              </a:lnSpc>
            </a:pPr>
            <a:r>
              <a:rPr lang="es-ES" sz="1700" b="1" i="0" strike="noStrike" cap="none" spc="0" baseline="0" dirty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Forward </a:t>
            </a:r>
            <a:r>
              <a:rPr lang="es-ES" sz="1700" b="1" i="0" strike="noStrike" cap="none" spc="0" baseline="0" dirty="0" err="1">
                <a:solidFill>
                  <a:srgbClr val="FF7500"/>
                </a:solidFill>
                <a:effectLst/>
                <a:latin typeface="Arial"/>
                <a:ea typeface="Arial"/>
                <a:cs typeface="Arial"/>
              </a:rPr>
              <a:t>Together</a:t>
            </a:r>
            <a:r>
              <a:rPr lang="es-ES" sz="1400" b="1" i="0" strike="noStrike" cap="none" spc="0" baseline="30000" dirty="0">
                <a:solidFill>
                  <a:srgbClr val="FF7500"/>
                </a:solidFill>
                <a:effectLst/>
                <a:latin typeface="Arial"/>
                <a:ea typeface="Arial"/>
                <a:cs typeface="Arial"/>
              </a:rPr>
              <a:t>™</a:t>
            </a:r>
          </a:p>
          <a:p>
            <a:pPr>
              <a:lnSpc>
                <a:spcPct val="110000"/>
              </a:lnSpc>
            </a:pPr>
            <a:endParaRPr lang="en-US" sz="1700" dirty="0">
              <a:latin typeface="Arial" panose="020B0604020202020204" pitchFamily="34" charset="0"/>
              <a:ea typeface="Sharp Sans Display No2 Semibold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F7C9-4EF4-3640-8726-0BE290954A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029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3EBF-09B0-4604-8321-384D1249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0306"/>
            <a:ext cx="10439400" cy="821446"/>
          </a:xfrm>
        </p:spPr>
        <p:txBody>
          <a:bodyPr/>
          <a:lstStyle/>
          <a:p>
            <a:r>
              <a:rPr lang="es-ES" sz="4000" b="1" i="0" strike="noStrike" cap="none" spc="0" baseline="0" dirty="0">
                <a:solidFill>
                  <a:srgbClr val="FFFFFF"/>
                </a:solidFill>
                <a:effectLst/>
                <a:latin typeface="Arial"/>
                <a:ea typeface="Arial"/>
                <a:cs typeface="Arial"/>
              </a:rPr>
              <a:t>Nuevo vídeo corporativo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38E3-74F0-4A78-A69E-0AA77482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F7C9-4EF4-3640-8726-0BE290954A01}" type="slidenum">
              <a:rPr lang="en-US" smtClean="0"/>
              <a:t>4</a:t>
            </a:fld>
            <a:endParaRPr lang="en-US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620239DD-A2F6-4C97-8230-60B97744D1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7460" y="1280458"/>
            <a:ext cx="7428924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924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Arial"/>
              </a:rPr>
              <a:t>Quaker Houghton. </a:t>
            </a:r>
            <a:r>
              <a:rPr lang="es-ES" sz="4000" b="1" i="0" strike="noStrike" cap="none" spc="0" baseline="0" dirty="0">
                <a:solidFill>
                  <a:srgbClr val="FF7500"/>
                </a:solidFill>
                <a:effectLst/>
                <a:latin typeface="+mj-ea"/>
                <a:ea typeface="+mj-ea"/>
                <a:cs typeface="Arial"/>
              </a:rPr>
              <a:t>Forward </a:t>
            </a:r>
            <a:r>
              <a:rPr lang="es-ES" sz="4000" b="1" i="0" strike="noStrike" cap="none" spc="0" baseline="0" dirty="0" err="1">
                <a:solidFill>
                  <a:srgbClr val="FF7500"/>
                </a:solidFill>
                <a:effectLst/>
                <a:latin typeface="+mj-ea"/>
                <a:ea typeface="+mj-ea"/>
                <a:cs typeface="Arial"/>
              </a:rPr>
              <a:t>Together</a:t>
            </a:r>
            <a:r>
              <a:rPr lang="es-ES" sz="2800" b="1" i="0" strike="noStrike" cap="none" spc="0" baseline="30000" dirty="0">
                <a:solidFill>
                  <a:srgbClr val="FF7500"/>
                </a:solidFill>
                <a:effectLst/>
                <a:latin typeface="+mj-ea"/>
                <a:ea typeface="+mj-ea"/>
                <a:cs typeface="Arial"/>
              </a:rPr>
              <a:t>™</a:t>
            </a:r>
            <a:endParaRPr lang="es-ES" sz="4000" b="1" i="0" strike="noStrike" cap="none" spc="0" baseline="30000" dirty="0">
              <a:solidFill>
                <a:srgbClr val="FF7500"/>
              </a:solidFill>
              <a:effectLst/>
              <a:latin typeface="+mj-ea"/>
              <a:ea typeface="+mj-ea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6380" y="2930409"/>
            <a:ext cx="2776016" cy="1155084"/>
          </a:xfrm>
        </p:spPr>
        <p:txBody>
          <a:bodyPr>
            <a:normAutofit lnSpcReduction="10000"/>
          </a:bodyPr>
          <a:lstStyle/>
          <a:p>
            <a:r>
              <a:rPr lang="es-ES" sz="19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Nombre de la empresa</a:t>
            </a:r>
          </a:p>
          <a:p>
            <a:pPr marL="49212" lvl="1" indent="0">
              <a:buNone/>
            </a:pPr>
            <a:r>
              <a:rPr lang="es-ES" sz="17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Honra la herencia positiva de ambas compañías y transmite la fortaleza de la nueva entidad combinada</a:t>
            </a:r>
            <a:r>
              <a:rPr lang="es-ES" sz="18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Sharp Sans Display No2 Medium"/>
                <a:ea typeface="Sharp Sans Display No2 Medium"/>
                <a:cs typeface="Sharp Sans Display No2 Medium"/>
              </a:rPr>
              <a:t>©2018 Quaker Houghton. Todos los derechos reservados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7C1E37-2C11-9F48-9354-6FB14406A73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rp Sans Display No2 Medium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rp Sans Display No2 Medium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266D49-6802-4F4E-9F92-563B62DF7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191" y="2930409"/>
            <a:ext cx="4410986" cy="171460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ABD683-1E04-4CE7-8F83-B39B914DEA4A}"/>
              </a:ext>
            </a:extLst>
          </p:cNvPr>
          <p:cNvSpPr txBox="1"/>
          <p:nvPr/>
        </p:nvSpPr>
        <p:spPr>
          <a:xfrm>
            <a:off x="210705" y="2928180"/>
            <a:ext cx="2413225" cy="1420340"/>
          </a:xfrm>
          <a:prstGeom prst="rect">
            <a:avLst/>
          </a:prstGeom>
        </p:spPr>
        <p:txBody>
          <a:bodyPr vert="horz" lIns="0" tIns="0" rIns="0" bIns="0" rtlCol="0">
            <a:normAutofit fontScale="9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1pPr>
            <a:lvl2pPr marL="2857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2pPr>
            <a:lvl3pPr marL="746125" indent="-211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3pPr>
            <a:lvl4pPr marL="1031875" indent="-211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4pPr>
            <a:lvl5pPr marL="1319213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es-ES" sz="18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Símbolo</a:t>
            </a:r>
          </a:p>
          <a:p>
            <a:pPr marL="49212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7500"/>
              </a:buClr>
              <a:buSzTx/>
              <a:buFont typeface="Arial"/>
              <a:buNone/>
              <a:defRPr/>
            </a:pPr>
            <a:r>
              <a:rPr lang="es-ES" sz="16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Las olas representan la convergencia de nuestras soluciones de fluidos a la vez que expresan la combinación de ambas compañías.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741CBF6-EE18-427A-B986-FA3511F1EE09}"/>
              </a:ext>
            </a:extLst>
          </p:cNvPr>
          <p:cNvSpPr txBox="1"/>
          <p:nvPr/>
        </p:nvSpPr>
        <p:spPr>
          <a:xfrm>
            <a:off x="4835582" y="5332629"/>
            <a:ext cx="3652435" cy="92659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1pPr>
            <a:lvl2pPr marL="2857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2pPr>
            <a:lvl3pPr marL="746125" indent="-211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3pPr>
            <a:lvl4pPr marL="1031875" indent="-211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4pPr>
            <a:lvl5pPr marL="1319213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es-ES" sz="19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Eslogan</a:t>
            </a:r>
          </a:p>
          <a:p>
            <a:pPr marL="49212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7500"/>
              </a:buClr>
              <a:buSzTx/>
              <a:buFont typeface="Arial"/>
              <a:buNone/>
              <a:defRPr/>
            </a:pPr>
            <a:r>
              <a:rPr lang="es-ES" sz="17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Denota nuestra alianza con nuestros clientes con el objetivo de mantener la delantera en un mundo cambiante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F8DAD5-8CAD-4F95-8766-3435169090C7}"/>
              </a:ext>
            </a:extLst>
          </p:cNvPr>
          <p:cNvSpPr txBox="1"/>
          <p:nvPr/>
        </p:nvSpPr>
        <p:spPr>
          <a:xfrm>
            <a:off x="4839779" y="1377876"/>
            <a:ext cx="3322762" cy="14203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Sharp Sans Display No2" charset="0"/>
                <a:ea typeface="Sharp Sans Display No2" charset="0"/>
                <a:cs typeface="Sharp Sans Display No2" charset="0"/>
              </a:defRPr>
            </a:lvl1pPr>
            <a:lvl2pPr marL="2857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2pPr>
            <a:lvl3pPr marL="746125" indent="-211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3pPr>
            <a:lvl4pPr marL="1031875" indent="-211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4pPr>
            <a:lvl5pPr marL="1319213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Sharp Sans Display No2 Medium" charset="0"/>
                <a:ea typeface="Sharp Sans Display No2 Medium" charset="0"/>
                <a:cs typeface="Sharp Sans Display No2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es-ES" sz="18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Logotipo</a:t>
            </a:r>
          </a:p>
          <a:p>
            <a:pPr marL="49212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7500"/>
              </a:buClr>
              <a:buSzTx/>
              <a:buFont typeface="Arial"/>
              <a:buNone/>
              <a:defRPr/>
            </a:pPr>
            <a:r>
              <a:rPr lang="es-ES" sz="16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Arial"/>
              </a:rPr>
              <a:t>Combina los elementos cromáticos y de diseño de las dos marcas anteriores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C097A-7160-4505-BEFC-8510317DB9FC}"/>
              </a:ext>
            </a:extLst>
          </p:cNvPr>
          <p:cNvGrpSpPr/>
          <p:nvPr/>
        </p:nvGrpSpPr>
        <p:grpSpPr>
          <a:xfrm>
            <a:off x="7843177" y="3546900"/>
            <a:ext cx="1216249" cy="72140"/>
            <a:chOff x="7843177" y="3546900"/>
            <a:chExt cx="1216249" cy="7214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EA5DD0D-750A-4F3C-95B3-F1A523478E22}"/>
                </a:ext>
              </a:extLst>
            </p:cNvPr>
            <p:cNvCxnSpPr/>
            <p:nvPr/>
          </p:nvCxnSpPr>
          <p:spPr>
            <a:xfrm>
              <a:off x="7843177" y="3580924"/>
              <a:ext cx="116566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4F84DA-3244-410B-8448-7B83300268C4}"/>
                </a:ext>
              </a:extLst>
            </p:cNvPr>
            <p:cNvSpPr/>
            <p:nvPr/>
          </p:nvSpPr>
          <p:spPr>
            <a:xfrm>
              <a:off x="8987286" y="3546900"/>
              <a:ext cx="72140" cy="721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C84408-C400-4FCD-BC99-A82D126874B0}"/>
              </a:ext>
            </a:extLst>
          </p:cNvPr>
          <p:cNvGrpSpPr/>
          <p:nvPr/>
        </p:nvGrpSpPr>
        <p:grpSpPr>
          <a:xfrm rot="16200000">
            <a:off x="5902130" y="2487394"/>
            <a:ext cx="649397" cy="72140"/>
            <a:chOff x="8410029" y="3546900"/>
            <a:chExt cx="649397" cy="7214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3A55AB-C5EC-48D7-AFB2-49B9BCAFD90C}"/>
                </a:ext>
              </a:extLst>
            </p:cNvPr>
            <p:cNvCxnSpPr/>
            <p:nvPr/>
          </p:nvCxnSpPr>
          <p:spPr>
            <a:xfrm rot="5400000" flipH="1" flipV="1">
              <a:off x="8709434" y="3281520"/>
              <a:ext cx="0" cy="59881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EC3C61-1A4B-468E-94E7-D25B92BDE30F}"/>
                </a:ext>
              </a:extLst>
            </p:cNvPr>
            <p:cNvSpPr/>
            <p:nvPr/>
          </p:nvSpPr>
          <p:spPr>
            <a:xfrm>
              <a:off x="8987286" y="3546900"/>
              <a:ext cx="72140" cy="721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4D520A-6FE8-4F8D-95A3-C28CEBF915BE}"/>
              </a:ext>
            </a:extLst>
          </p:cNvPr>
          <p:cNvGrpSpPr/>
          <p:nvPr/>
        </p:nvGrpSpPr>
        <p:grpSpPr>
          <a:xfrm rot="5400000">
            <a:off x="5902130" y="4971861"/>
            <a:ext cx="649397" cy="72140"/>
            <a:chOff x="8410029" y="3546900"/>
            <a:chExt cx="649397" cy="7214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8FB682-9688-4498-A367-DD41D9C6D91B}"/>
                </a:ext>
              </a:extLst>
            </p:cNvPr>
            <p:cNvCxnSpPr/>
            <p:nvPr/>
          </p:nvCxnSpPr>
          <p:spPr>
            <a:xfrm rot="5400000" flipH="1" flipV="1">
              <a:off x="8709434" y="3281520"/>
              <a:ext cx="0" cy="59881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B11029-BE23-43C7-A103-78D0635927FB}"/>
                </a:ext>
              </a:extLst>
            </p:cNvPr>
            <p:cNvSpPr/>
            <p:nvPr/>
          </p:nvSpPr>
          <p:spPr>
            <a:xfrm>
              <a:off x="8987286" y="3546900"/>
              <a:ext cx="72140" cy="721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5D1E0E-C632-41D4-A33C-63498E04EAE8}"/>
              </a:ext>
            </a:extLst>
          </p:cNvPr>
          <p:cNvGrpSpPr/>
          <p:nvPr/>
        </p:nvGrpSpPr>
        <p:grpSpPr>
          <a:xfrm rot="10800000">
            <a:off x="2565430" y="3544854"/>
            <a:ext cx="585274" cy="72140"/>
            <a:chOff x="8474152" y="3546900"/>
            <a:chExt cx="585274" cy="7214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F0EA95-B1DA-4FAA-985E-156AF389513D}"/>
                </a:ext>
              </a:extLst>
            </p:cNvPr>
            <p:cNvCxnSpPr/>
            <p:nvPr/>
          </p:nvCxnSpPr>
          <p:spPr>
            <a:xfrm rot="10800000" flipH="1">
              <a:off x="8474152" y="3580924"/>
              <a:ext cx="53468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3033BE-1843-4735-B3BF-368281647056}"/>
                </a:ext>
              </a:extLst>
            </p:cNvPr>
            <p:cNvSpPr/>
            <p:nvPr/>
          </p:nvSpPr>
          <p:spPr>
            <a:xfrm>
              <a:off x="8987286" y="3546900"/>
              <a:ext cx="72140" cy="721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159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5F09CB-DF9A-4302-B624-44074CEE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931"/>
            <a:ext cx="10515600" cy="1107332"/>
          </a:xfrm>
        </p:spPr>
        <p:txBody>
          <a:bodyPr vert="horz" lIns="0" tIns="0" rIns="0" bIns="0" rtlCol="0" anchor="ctr">
            <a:noAutofit/>
          </a:bodyPr>
          <a:lstStyle/>
          <a:p>
            <a:pPr defTabSz="685805"/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Nuevo bidón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6D42F-8FFF-4DCE-AC03-137DAA7D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992" y="962422"/>
            <a:ext cx="9009735" cy="52938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E45A26-D3EF-4941-8835-CB9BE4F0ECAF}"/>
              </a:ext>
            </a:extLst>
          </p:cNvPr>
          <p:cNvSpPr/>
          <p:nvPr/>
        </p:nvSpPr>
        <p:spPr>
          <a:xfrm>
            <a:off x="6181725" y="1965847"/>
            <a:ext cx="5844664" cy="2478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3653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/>
            </a:pPr>
            <a:r>
              <a:rPr lang="es-ES" sz="20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Homenaje a nuestros </a:t>
            </a:r>
            <a:r>
              <a:rPr lang="es-ES" sz="20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vibrantes nuevos colores</a:t>
            </a:r>
          </a:p>
          <a:p>
            <a:pPr marL="285750" lvl="1" indent="-23653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/>
            </a:pPr>
            <a:r>
              <a:rPr lang="es-ES" sz="20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Distintivo diseño bicolor, </a:t>
            </a:r>
            <a:r>
              <a:rPr lang="es-ES" sz="2000" b="1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diferente </a:t>
            </a:r>
            <a:r>
              <a:rPr lang="es-ES" sz="20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de la competencia</a:t>
            </a:r>
          </a:p>
          <a:p>
            <a:pPr marL="285750" lvl="1" indent="-23653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/>
            </a:pPr>
            <a:r>
              <a:rPr lang="es-ES" sz="20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Color más claro en la parte superior y más oscuro anclado al suelo</a:t>
            </a:r>
          </a:p>
          <a:p>
            <a:pPr marL="285750" lvl="1" indent="-23653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/>
            </a:pPr>
            <a:r>
              <a:rPr lang="es-ES" sz="2000" b="0" i="0" strike="noStrike" cap="none" spc="0" baseline="0" dirty="0">
                <a:solidFill>
                  <a:srgbClr val="000000"/>
                </a:solidFill>
                <a:effectLst/>
                <a:latin typeface="+mj-ea"/>
                <a:ea typeface="+mj-ea"/>
                <a:cs typeface="Sharp Sans Display No2 Medium"/>
              </a:rPr>
              <a:t>Uso destacado del logotipo y el eslogan en el bidón</a:t>
            </a:r>
          </a:p>
        </p:txBody>
      </p:sp>
    </p:spTree>
    <p:extLst>
      <p:ext uri="{BB962C8B-B14F-4D97-AF65-F5344CB8AC3E}">
        <p14:creationId xmlns:p14="http://schemas.microsoft.com/office/powerpoint/2010/main" val="38489817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07F2-27D3-4004-B9BC-3D6862F4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930"/>
            <a:ext cx="11231880" cy="1325563"/>
          </a:xfrm>
        </p:spPr>
        <p:txBody>
          <a:bodyPr/>
          <a:lstStyle/>
          <a:p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Nuevas imágenes, que ilustran «Forward </a:t>
            </a:r>
            <a:r>
              <a:rPr lang="es-ES" sz="4000" b="1" i="0" strike="noStrike" cap="none" spc="0" baseline="0" dirty="0" err="1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Together</a:t>
            </a:r>
            <a:r>
              <a:rPr lang="es-ES" sz="2800" b="1" i="0" strike="noStrike" cap="none" spc="0" baseline="3000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™</a:t>
            </a:r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»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4FB6C-B3F1-4F77-8463-23AF9CA4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Sharp Sans Display No2 Medium"/>
                <a:ea typeface="Sharp Sans Display No2 Medium"/>
                <a:cs typeface="Sharp Sans Display No2 Medium"/>
              </a:rPr>
              <a:t>©2018 Quaker Houghton. Todos los derechos reservados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00028-9F1A-4216-9811-412D354B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44892-0A5A-47CE-9E76-D9654DFD6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056" y="1439054"/>
            <a:ext cx="5324475" cy="42157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4C5E9-99D9-49A0-93D5-95394554B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94" y="1439053"/>
            <a:ext cx="5311856" cy="42023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B4585-B144-48AF-A697-497B0EE69637}"/>
              </a:ext>
            </a:extLst>
          </p:cNvPr>
          <p:cNvSpPr txBox="1"/>
          <p:nvPr/>
        </p:nvSpPr>
        <p:spPr>
          <a:xfrm>
            <a:off x="311499" y="5968721"/>
            <a:ext cx="914400" cy="914400"/>
          </a:xfrm>
          <a:prstGeom prst="rect">
            <a:avLst/>
          </a:prstGeom>
          <a:noFill/>
        </p:spPr>
        <p:txBody>
          <a:bodyPr wrap="none" lIns="0" tIns="0" rIns="0" rtlCol="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6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07F2-27D3-4004-B9BC-3D6862F4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930"/>
            <a:ext cx="11231880" cy="1325563"/>
          </a:xfrm>
        </p:spPr>
        <p:txBody>
          <a:bodyPr/>
          <a:lstStyle/>
          <a:p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En todas las principales industrias.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4FB6C-B3F1-4F77-8463-23AF9CA4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Sharp Sans Display No2 Medium"/>
                <a:ea typeface="Sharp Sans Display No2 Medium"/>
                <a:cs typeface="Sharp Sans Display No2 Medium"/>
              </a:rPr>
              <a:t>©2018 Quaker Houghton. Todos los derechos reservados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00028-9F1A-4216-9811-412D354B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B4585-B144-48AF-A697-497B0EE69637}"/>
              </a:ext>
            </a:extLst>
          </p:cNvPr>
          <p:cNvSpPr txBox="1"/>
          <p:nvPr/>
        </p:nvSpPr>
        <p:spPr>
          <a:xfrm>
            <a:off x="311499" y="5968721"/>
            <a:ext cx="914400" cy="914400"/>
          </a:xfrm>
          <a:prstGeom prst="rect">
            <a:avLst/>
          </a:prstGeom>
          <a:noFill/>
        </p:spPr>
        <p:txBody>
          <a:bodyPr wrap="none" lIns="0" tIns="0" rIns="0" rtlCol="0">
            <a:no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64B2E-7777-4781-B84D-289306F8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1" r="1490" b="877"/>
          <a:stretch>
            <a:fillRect/>
          </a:stretch>
        </p:blipFill>
        <p:spPr>
          <a:xfrm>
            <a:off x="768699" y="1389063"/>
            <a:ext cx="3041301" cy="39607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809B73-6549-4520-B9D0-92CEE6AB4A9A}"/>
              </a:ext>
            </a:extLst>
          </p:cNvPr>
          <p:cNvSpPr txBox="1"/>
          <p:nvPr/>
        </p:nvSpPr>
        <p:spPr>
          <a:xfrm>
            <a:off x="737298" y="5387866"/>
            <a:ext cx="1580801" cy="495021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r>
              <a:rPr lang="es-ES" sz="1600" b="1" i="0" strike="noStrike" cap="none" spc="0" baseline="0">
                <a:solidFill>
                  <a:srgbClr val="002D73"/>
                </a:solidFill>
                <a:effectLst/>
                <a:latin typeface="+mj-ea"/>
                <a:ea typeface="+mj-ea"/>
                <a:cs typeface="Arial"/>
              </a:rPr>
              <a:t>Acero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5047E2-8339-4730-8460-272C2C1225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02"/>
          <a:stretch>
            <a:fillRect/>
          </a:stretch>
        </p:blipFill>
        <p:spPr>
          <a:xfrm>
            <a:off x="4506551" y="1396878"/>
            <a:ext cx="3054699" cy="39909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37A507-FB41-49B7-815C-BE4E72F04817}"/>
              </a:ext>
            </a:extLst>
          </p:cNvPr>
          <p:cNvSpPr txBox="1"/>
          <p:nvPr/>
        </p:nvSpPr>
        <p:spPr>
          <a:xfrm>
            <a:off x="4497549" y="5378589"/>
            <a:ext cx="1580801" cy="495021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>
            <a:defPPr>
              <a:defRPr lang="en-US"/>
            </a:defPPr>
            <a:lvl1pPr>
              <a:defRPr sz="1600" b="1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600" b="1" i="0" strike="noStrike" cap="none" spc="0" baseline="0">
                <a:solidFill>
                  <a:srgbClr val="002D73"/>
                </a:solidFill>
                <a:effectLst/>
                <a:latin typeface="+mj-ea"/>
                <a:ea typeface="+mj-ea"/>
                <a:cs typeface="Arial"/>
              </a:rPr>
              <a:t>Metalurgia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815BC2-2753-4586-B8F2-5F1246C23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801" y="1369669"/>
            <a:ext cx="3095998" cy="4008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6B9CB4-F716-441F-8E6D-6C1EEB998ED4}"/>
              </a:ext>
            </a:extLst>
          </p:cNvPr>
          <p:cNvSpPr txBox="1"/>
          <p:nvPr/>
        </p:nvSpPr>
        <p:spPr>
          <a:xfrm>
            <a:off x="8257801" y="5425965"/>
            <a:ext cx="1580801" cy="495021"/>
          </a:xfrm>
          <a:prstGeom prst="rect">
            <a:avLst/>
          </a:prstGeom>
          <a:noFill/>
        </p:spPr>
        <p:txBody>
          <a:bodyPr wrap="square" lIns="0" tIns="0" rIns="0" rtlCol="0">
            <a:noAutofit/>
          </a:bodyPr>
          <a:lstStyle/>
          <a:p>
            <a:r>
              <a:rPr lang="es-ES" sz="1600" b="1" i="0" strike="noStrike" cap="none" spc="0" baseline="0">
                <a:solidFill>
                  <a:srgbClr val="002D73"/>
                </a:solidFill>
                <a:effectLst/>
                <a:latin typeface="+mj-ea"/>
                <a:ea typeface="+mj-ea"/>
                <a:cs typeface="Arial"/>
              </a:rPr>
              <a:t>Aluminio</a:t>
            </a:r>
          </a:p>
        </p:txBody>
      </p:sp>
    </p:spTree>
    <p:extLst>
      <p:ext uri="{BB962C8B-B14F-4D97-AF65-F5344CB8AC3E}">
        <p14:creationId xmlns:p14="http://schemas.microsoft.com/office/powerpoint/2010/main" val="19194954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6DC1-9552-4105-BE5A-FC817B1F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931"/>
            <a:ext cx="10515600" cy="1058320"/>
          </a:xfrm>
        </p:spPr>
        <p:txBody>
          <a:bodyPr>
            <a:normAutofit fontScale="90000"/>
          </a:bodyPr>
          <a:lstStyle/>
          <a:p>
            <a:r>
              <a:rPr lang="es-ES" sz="4000" b="1" i="0" strike="noStrike" cap="none" spc="0" baseline="0" dirty="0">
                <a:solidFill>
                  <a:srgbClr val="002C71"/>
                </a:solidFill>
                <a:effectLst/>
                <a:latin typeface="+mj-ea"/>
                <a:ea typeface="+mj-ea"/>
                <a:cs typeface="Sharp Sans Display No2"/>
              </a:rPr>
              <a:t>En el nuevo micrositio de internet de Quaker Houghton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67FD-8F72-4857-9BB5-77B2428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600" b="0" i="0" strike="noStrike" cap="none" spc="0" baseline="0">
                <a:solidFill>
                  <a:srgbClr val="000000"/>
                </a:solidFill>
                <a:effectLst/>
                <a:latin typeface="Sharp Sans Display No2 Medium"/>
                <a:ea typeface="Sharp Sans Display No2 Medium"/>
                <a:cs typeface="Sharp Sans Display No2 Medium"/>
              </a:rPr>
              <a:t>©2018 Quaker Houghton. Todos los derechos reservados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49EB-2500-4D26-9548-9948C426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C1E37-2C11-9F48-9354-6FB14406A73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5DA866AD-534A-46EF-951B-24E562E44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59446"/>
            <a:ext cx="6439274" cy="3107109"/>
          </a:xfrm>
          <a:prstGeom prst="rect">
            <a:avLst/>
          </a:prstGeom>
          <a:ln>
            <a:solidFill>
              <a:srgbClr val="F786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3A73E8D4-B3B1-44E4-A62F-019FD833D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095" y="2751544"/>
            <a:ext cx="5044704" cy="2943406"/>
          </a:xfrm>
          <a:prstGeom prst="rect">
            <a:avLst/>
          </a:prstGeom>
          <a:ln>
            <a:solidFill>
              <a:srgbClr val="F786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29722-3EF3-43DC-B812-A8C7803A69A9}"/>
              </a:ext>
            </a:extLst>
          </p:cNvPr>
          <p:cNvSpPr txBox="1"/>
          <p:nvPr/>
        </p:nvSpPr>
        <p:spPr>
          <a:xfrm>
            <a:off x="7917048" y="5763669"/>
            <a:ext cx="914400" cy="914400"/>
          </a:xfrm>
          <a:prstGeom prst="rect">
            <a:avLst/>
          </a:prstGeom>
          <a:noFill/>
        </p:spPr>
        <p:txBody>
          <a:bodyPr wrap="none" lIns="0" tIns="0" rIns="0" rtlCol="0">
            <a:noAutofit/>
          </a:bodyPr>
          <a:lstStyle/>
          <a:p>
            <a:r>
              <a:rPr lang="es-ES" sz="1800" b="0" i="0" strike="noStrike" cap="none" spc="0" baseline="0">
                <a:solidFill>
                  <a:srgbClr val="000000"/>
                </a:solidFill>
                <a:effectLst/>
                <a:latin typeface="+mj-ea"/>
                <a:ea typeface="+mj-ea"/>
                <a:cs typeface="Calibri"/>
              </a:rPr>
              <a:t>Disponible en 15 idiomas</a:t>
            </a:r>
          </a:p>
        </p:txBody>
      </p:sp>
    </p:spTree>
    <p:extLst>
      <p:ext uri="{BB962C8B-B14F-4D97-AF65-F5344CB8AC3E}">
        <p14:creationId xmlns:p14="http://schemas.microsoft.com/office/powerpoint/2010/main" val="38467069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6.1 Service Pack 1"/>
  <p:tag name="AS_RELEASE_DATE" val="2017.10.31"/>
  <p:tag name="AS_TITLE" val="Aspose.Slides for Java"/>
  <p:tag name="AS_VERSION" val="17.10"/>
</p:tagLst>
</file>

<file path=ppt/theme/theme1.xml><?xml version="1.0" encoding="utf-8"?>
<a:theme xmlns:a="http://schemas.openxmlformats.org/drawingml/2006/main" name="CorporatePresentation">
  <a:themeElements>
    <a:clrScheme name="QH">
      <a:dk1>
        <a:srgbClr val="000000"/>
      </a:dk1>
      <a:lt1>
        <a:srgbClr val="FFFFFF"/>
      </a:lt1>
      <a:dk2>
        <a:srgbClr val="002C71"/>
      </a:dk2>
      <a:lt2>
        <a:srgbClr val="E5E9F0"/>
      </a:lt2>
      <a:accent1>
        <a:srgbClr val="FF7500"/>
      </a:accent1>
      <a:accent2>
        <a:srgbClr val="485CC7"/>
      </a:accent2>
      <a:accent3>
        <a:srgbClr val="05C3DE"/>
      </a:accent3>
      <a:accent4>
        <a:srgbClr val="009CDE"/>
      </a:accent4>
      <a:accent5>
        <a:srgbClr val="82BD00"/>
      </a:accent5>
      <a:accent6>
        <a:srgbClr val="F6BE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57">
      <a:dk1>
        <a:srgbClr val="000000"/>
      </a:dk1>
      <a:lt1>
        <a:srgbClr val="FFFFFF"/>
      </a:lt1>
      <a:dk2>
        <a:srgbClr val="002C71"/>
      </a:dk2>
      <a:lt2>
        <a:srgbClr val="E5E9F0"/>
      </a:lt2>
      <a:accent1>
        <a:srgbClr val="FF7500"/>
      </a:accent1>
      <a:accent2>
        <a:srgbClr val="485CC7"/>
      </a:accent2>
      <a:accent3>
        <a:srgbClr val="05C3DE"/>
      </a:accent3>
      <a:accent4>
        <a:srgbClr val="009CDE"/>
      </a:accent4>
      <a:accent5>
        <a:srgbClr val="82BD00"/>
      </a:accent5>
      <a:accent6>
        <a:srgbClr val="F6BE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rtlCol="0">
        <a:no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D73EFCCF95B4AA41375F545F2A48D" ma:contentTypeVersion="38" ma:contentTypeDescription="Create a new document." ma:contentTypeScope="" ma:versionID="b3a42066ac939d4a9ef7d97e476b9bc6">
  <xsd:schema xmlns:xsd="http://www.w3.org/2001/XMLSchema" xmlns:xs="http://www.w3.org/2001/XMLSchema" xmlns:p="http://schemas.microsoft.com/office/2006/metadata/properties" xmlns:ns2="1dd87662-aeaf-426e-a63b-81e1137c587d" xmlns:ns3="75c0896a-1991-4833-8ed4-9844aff6caff" targetNamespace="http://schemas.microsoft.com/office/2006/metadata/properties" ma:root="true" ma:fieldsID="47978d130f177a96fdc3e0e4d7feb038" ns2:_="" ns3:_="">
    <xsd:import namespace="1dd87662-aeaf-426e-a63b-81e1137c587d"/>
    <xsd:import namespace="75c0896a-1991-4833-8ed4-9844aff6caff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Industry_x0020_Segment_x0020_Teir" minOccurs="0"/>
                <xsd:element ref="ns2:Industry" minOccurs="0"/>
                <xsd:element ref="ns2:Product_x0020_Line" minOccurs="0"/>
                <xsd:element ref="ns2:QH_x0020_Management_x0020_Services" minOccurs="0"/>
                <xsd:element ref="ns2:Product_x0020_Brand_x0020_Name" minOccurs="0"/>
                <xsd:element ref="ns2:Product_x0020_Brand_x0020_Name_x0020_Identifier" minOccurs="0"/>
                <xsd:element ref="ns2:Item_x0020_Number" minOccurs="0"/>
                <xsd:element ref="ns2:Language" minOccurs="0"/>
                <xsd:element ref="ns2:Region" minOccurs="0"/>
                <xsd:element ref="ns2:Additional_x0020_Filters" minOccurs="0"/>
                <xsd:element ref="ns2:Major_x0020_Sub_x002d_Category" minOccurs="0"/>
                <xsd:element ref="ns2:Document_x0020_Date" minOccurs="0"/>
                <xsd:element ref="ns2:Owner" minOccurs="0"/>
                <xsd:element ref="ns2:Showpad" minOccurs="0"/>
                <xsd:element ref="ns2:ShowPad_x0020_Region" minOccurs="0"/>
                <xsd:element ref="ns2:Subsidiary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Showpad_x0020_Region_x0020_Valu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87662-aeaf-426e-a63b-81e1137c587d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" nillable="true" ma:displayName="Document Type" ma:internalName="Document_x0020_Type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vertisement"/>
                        <xsd:enumeration value="Article"/>
                        <xsd:enumeration value="Application Bulletin"/>
                        <xsd:enumeration value="Banner"/>
                        <xsd:enumeration value="Brand Guidelines"/>
                        <xsd:enumeration value="Brochure"/>
                        <xsd:enumeration value="Case Study"/>
                        <xsd:enumeration value="Cooling Curve"/>
                        <xsd:enumeration value="eMail Signature"/>
                        <xsd:enumeration value="Form"/>
                        <xsd:enumeration value="Letterhead"/>
                        <xsd:enumeration value="Logo"/>
                        <xsd:enumeration value="Map"/>
                        <xsd:enumeration value="Newsletter"/>
                        <xsd:enumeration value="Performance Sheet"/>
                        <xsd:enumeration value="Photo"/>
                        <xsd:enumeration value="Poster"/>
                        <xsd:enumeration value="PowerPoint Template"/>
                        <xsd:enumeration value="Presentation"/>
                        <xsd:enumeration value="Press Release"/>
                        <xsd:enumeration value="Product Benchmark"/>
                        <xsd:enumeration value="Procedure"/>
                        <xsd:enumeration value="Process Illustration"/>
                        <xsd:enumeration value="Product Line Card"/>
                        <xsd:enumeration value="Product Operating Guides"/>
                        <xsd:enumeration value="Reference List"/>
                        <xsd:enumeration value="Selector Chart"/>
                        <xsd:enumeration value="Skill Builder"/>
                        <xsd:enumeration value="Sticker"/>
                        <xsd:enumeration value="Survey"/>
                        <xsd:enumeration value="Technical Data Sheet"/>
                        <xsd:enumeration value="Troubleshooting Guide"/>
                        <xsd:enumeration value="Video"/>
                        <xsd:enumeration value="White Paper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Industry_x0020_Segment_x0020_Teir" ma:index="2" nillable="true" ma:displayName="Industry" ma:description="main buckets of industries" ma:internalName="Industry_x0020_Segment_x0020_Teir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orporate"/>
                        <xsd:enumeration value="Metals"/>
                        <xsd:enumeration value="Metalworking"/>
                        <xsd:enumeration value="Specialty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Industry" ma:index="3" nillable="true" ma:displayName="Industry Segments" ma:format="Dropdown" ma:indexed="true" ma:internalName="Industry" ma:readOnly="false">
      <xsd:simpleType>
        <xsd:union memberTypes="dms:Text">
          <xsd:simpleType>
            <xsd:restriction base="dms:Choice">
              <xsd:enumeration value="Corporate"/>
              <xsd:enumeration value="Transition"/>
              <xsd:enumeration value="Aerospace &amp; Defense"/>
              <xsd:enumeration value="Can"/>
              <xsd:enumeration value="Energy"/>
              <xsd:enumeration value="Indirect"/>
              <xsd:enumeration value="Industrial"/>
              <xsd:enumeration value="Greases"/>
              <xsd:enumeration value="Metal Finishing"/>
              <xsd:enumeration value="Mining"/>
              <xsd:enumeration value="Non Ferrous"/>
              <xsd:enumeration value="Specialty Coatings"/>
              <xsd:enumeration value="Steel"/>
              <xsd:enumeration value="Transportation - Components"/>
              <xsd:enumeration value="Transportation - OEM"/>
              <xsd:enumeration value="Tube &amp; Pipe"/>
            </xsd:restriction>
          </xsd:simpleType>
        </xsd:union>
      </xsd:simpleType>
    </xsd:element>
    <xsd:element name="Product_x0020_Line" ma:index="4" nillable="true" ma:displayName="Major Category" ma:format="Dropdown" ma:indexed="true" ma:internalName="Product_x0020_Line" ma:readOnly="false">
      <xsd:simpleType>
        <xsd:union memberTypes="dms:Text">
          <xsd:simpleType>
            <xsd:restriction base="dms:Choice">
              <xsd:enumeration value="Steel Rolling"/>
              <xsd:enumeration value="Non-Ferrous Rolling"/>
              <xsd:enumeration value="Rod &amp; Wire"/>
              <xsd:enumeration value="Forging"/>
              <xsd:enumeration value="Die Casting"/>
              <xsd:enumeration value="Forming"/>
              <xsd:enumeration value="Metal Removal-Soluble"/>
              <xsd:enumeration value="Metal Removal-Neat"/>
              <xsd:enumeration value="Heat Treatment"/>
              <xsd:enumeration value="Cleaning"/>
              <xsd:enumeration value="Metal Protection"/>
              <xsd:enumeration value="Surface Treatment"/>
              <xsd:enumeration value="Tube &amp; Pipe Coatings"/>
              <xsd:enumeration value="Specialty Coatings"/>
              <xsd:enumeration value="Hydraulics &amp; Lubricants"/>
              <xsd:enumeration value="Greases"/>
              <xsd:enumeration value="Specialty Additives"/>
              <xsd:enumeration value="Other Products"/>
              <xsd:enumeration value="Intermediates"/>
              <xsd:enumeration value="Equipment"/>
              <xsd:enumeration value="Engineering Solutions"/>
            </xsd:restriction>
          </xsd:simpleType>
        </xsd:union>
      </xsd:simpleType>
    </xsd:element>
    <xsd:element name="QH_x0020_Management_x0020_Services" ma:index="5" nillable="true" ma:displayName="QH Management Services" ma:format="Dropdown" ma:internalName="QH_x0020_Management_x0020_Services" ma:readOnly="false">
      <xsd:simpleType>
        <xsd:union memberTypes="dms:Text">
          <xsd:simpleType>
            <xsd:restriction base="dms:Choice">
              <xsd:enumeration value="QH FLUIDCARE Managed Services"/>
              <xsd:enumeration value="QH FLUIDTREND"/>
              <xsd:enumeration value="QH Engineering Services"/>
              <xsd:enumeration value="QH Equipment Solutions"/>
              <xsd:enumeration value="QH Technical Services"/>
            </xsd:restriction>
          </xsd:simpleType>
        </xsd:union>
      </xsd:simpleType>
    </xsd:element>
    <xsd:element name="Product_x0020_Brand_x0020_Name" ma:index="6" nillable="true" ma:displayName="Brand Name" ma:description="Brand Name in All Caps" ma:format="Dropdown" ma:indexed="true" ma:internalName="Product_x0020_Brand_x0020_Name" ma:readOnly="false">
      <xsd:simpleType>
        <xsd:union memberTypes="dms:Text">
          <xsd:simpleType>
            <xsd:restriction base="dms:Choice">
              <xsd:enumeration value="QH ADDITIVE"/>
              <xsd:enumeration value="QH EVEROLL"/>
              <xsd:enumeration value="QH EVERPASS"/>
              <xsd:enumeration value="AC"/>
              <xsd:enumeration value="ACC"/>
              <xsd:enumeration value="ACID CLEAN"/>
              <xsd:enumeration value="ADDITIVE"/>
              <xsd:enumeration value="ADRANA"/>
              <xsd:enumeration value="AIRSPIN"/>
              <xsd:enumeration value="ALUSHIELD"/>
              <xsd:enumeration value="AQUA SALT"/>
              <xsd:enumeration value="AQUA-GLYCOL"/>
              <xsd:enumeration value="AQUALINK"/>
              <xsd:enumeration value="AQUA-QUENCH"/>
              <xsd:enumeration value="AQUASHIELD"/>
              <xsd:enumeration value="ARTIC SUPREME"/>
              <xsd:enumeration value="B"/>
              <xsd:enumeration value="BETA"/>
              <xsd:enumeration value="BIOSAFE CON"/>
              <xsd:enumeration value="BINOL BAND"/>
              <xsd:enumeration value="BLUE TEMP"/>
              <xsd:enumeration value="CERFAK"/>
              <xsd:enumeration value="CERFA-KLEEN"/>
              <xsd:enumeration value="CINDOL"/>
              <xsd:enumeration value="CINDOL 2321"/>
              <xsd:enumeration value="CINDOLUBE"/>
              <xsd:enumeration value="CLEAN SLICK"/>
              <xsd:enumeration value="CLEANER"/>
              <xsd:enumeration value="CLENE"/>
              <xsd:enumeration value="COMMCLEAN"/>
              <xsd:enumeration value="COMMFORM"/>
              <xsd:enumeration value="COMMGUARD"/>
              <xsd:enumeration value="COMMVAN"/>
              <xsd:enumeration value="COPPERSHIELD"/>
              <xsd:enumeration value="COR RINSE"/>
              <xsd:enumeration value="COSMOLUBE"/>
              <xsd:enumeration value="COSMOLUBRIC"/>
              <xsd:enumeration value="CUT-MAX"/>
              <xsd:enumeration value="CUT-MAX SE"/>
              <xsd:enumeration value="CUTTING OIL"/>
              <xsd:enumeration value="DASCO ARC"/>
              <xsd:enumeration value="DASCO CAST"/>
              <xsd:enumeration value="DASCO CLEAR"/>
              <xsd:enumeration value="DASCO FORM"/>
              <xsd:enumeration value="DASCO FR"/>
              <xsd:enumeration value="DASCO GUARD"/>
              <xsd:enumeration value="DASCO KLEEN"/>
              <xsd:enumeration value="DASCO PLUNGER"/>
              <xsd:enumeration value="DASCO SPARK"/>
              <xsd:enumeration value="DASCO VANISHING OIL"/>
              <xsd:enumeration value="DASCOGEAR"/>
              <xsd:enumeration value="DASCOLENE"/>
              <xsd:enumeration value="DASCOLUBE"/>
              <xsd:enumeration value="DASCOOL"/>
              <xsd:enumeration value="DASCOSOL (DASCO SOL)"/>
              <xsd:enumeration value="DASCOWAY (DASCO WAY)"/>
              <xsd:enumeration value="DIE KOTE"/>
              <xsd:enumeration value="DIE SLICK"/>
              <xsd:enumeration value="DIE THERM"/>
              <xsd:enumeration value="DRAW"/>
              <xsd:enumeration value="DRAWING COMPOUND"/>
              <xsd:enumeration value="DRAWSOL"/>
              <xsd:enumeration value="DRAW-TEMP"/>
              <xsd:enumeration value="DROMUS"/>
              <xsd:enumeration value="DUST CONTROL"/>
              <xsd:enumeration value="DUSTGRIP"/>
              <xsd:enumeration value="DWG CMPD"/>
              <xsd:enumeration value="DYNACHEM"/>
              <xsd:enumeration value="E.P. WATERPROOF #2"/>
              <xsd:enumeration value="EDM"/>
              <xsd:enumeration value="EDM EURO SUPREME"/>
              <xsd:enumeration value="EDM MICRO-FINE"/>
              <xsd:enumeration value="ELKOLIN"/>
              <xsd:enumeration value="EMULSIGEAR"/>
              <xsd:enumeration value="ENSIS"/>
              <xsd:enumeration value="EPMAR"/>
              <xsd:enumeration value="EPPCO"/>
              <xsd:enumeration value="EXCELENE"/>
              <xsd:enumeration value="FARBEST"/>
              <xsd:enumeration value="FASQUENCH"/>
              <xsd:enumeration value="FASTQUENCH ADDITIVE"/>
              <xsd:enumeration value="FB STAMPING OIL"/>
              <xsd:enumeration value="FENELLA"/>
              <xsd:enumeration value="FERROCOTE"/>
              <xsd:enumeration value="FINEBLANKING OIL"/>
              <xsd:enumeration value="FLUIDCARE"/>
              <xsd:enumeration value="FLUIDSAFE"/>
              <xsd:enumeration value="FLUSHING COMPOUND"/>
              <xsd:enumeration value="FORGE SLICK"/>
              <xsd:enumeration value="FORMULA"/>
              <xsd:enumeration value="GARIA"/>
              <xsd:enumeration value="GREASE 52"/>
              <xsd:enumeration value="GREENLIGHT"/>
              <xsd:enumeration value="GRINDING OIL"/>
              <xsd:enumeration value="GROTAN"/>
              <xsd:enumeration value="HAMILTON QUENCH"/>
              <xsd:enumeration value="HEAT SLICK"/>
              <xsd:enumeration value="HEATSHIELD"/>
              <xsd:enumeration value="HML"/>
              <xsd:enumeration value="HOCUT"/>
              <xsd:enumeration value="HOUGHTO"/>
              <xsd:enumeration value="HOUGHTO- COAT"/>
              <xsd:enumeration value="HOUGHTO RIGWASH"/>
              <xsd:enumeration value="HOUGHTO SIZE"/>
              <xsd:enumeration value="HOUGHTO SPLIT"/>
              <xsd:enumeration value="HOUGHTO-ACTS"/>
              <xsd:enumeration value="HOUGHTO-ADJUST"/>
              <xsd:enumeration value="HOUGHTO-CAST"/>
              <xsd:enumeration value="HOUGHTO-CLEAN"/>
              <xsd:enumeration value="HOUGHTO-COLOR"/>
              <xsd:enumeration value="HOUGHTO-CONDITIONER"/>
              <xsd:enumeration value="HOUGHTO-DEOX"/>
              <xsd:enumeration value="HOUGHTO-DRAW"/>
              <xsd:enumeration value="HOUGHTO-DRAW"/>
              <xsd:enumeration value="HOUGHTO-DRIVE"/>
              <xsd:enumeration value="HOUGHTO-ETCH"/>
              <xsd:enumeration value="HOUGHTO-FREEZE"/>
              <xsd:enumeration value="HOUGHTO-GRIND"/>
              <xsd:enumeration value="HOUGHTOLUBRIC"/>
              <xsd:enumeration value="HOUGHTO-MIX"/>
              <xsd:enumeration value="HOUGHTO-PHOS"/>
              <xsd:enumeration value="HOUGHTO-PREP"/>
              <xsd:enumeration value="HOUGHTO-QUENCH"/>
              <xsd:enumeration value="HOUGHTO-RINSE"/>
              <xsd:enumeration value="HOUGHTO-ROLL"/>
              <xsd:enumeration value="HOUGHTO-SAFE"/>
              <xsd:enumeration value="HOUGHTO-SEAL"/>
              <xsd:enumeration value="HOUGHTO-STRIP"/>
              <xsd:enumeration value="HOUGHTO-THERM"/>
              <xsd:enumeration value="HOUGHTO-TRACE"/>
              <xsd:enumeration value="HOUGHTO-TREAT"/>
              <xsd:enumeration value="HOUGHTO-TREND"/>
              <xsd:enumeration value="HRPSW"/>
              <xsd:enumeration value="HYDRA-VIS"/>
              <xsd:enumeration value="HYDRO SLICK"/>
              <xsd:enumeration value="HYDROCOR"/>
              <xsd:enumeration value="HYDRODRAW"/>
              <xsd:enumeration value="HYDRO-DRIVE (HYDRO DRIVE)"/>
              <xsd:enumeration value="HYDROLUBRIC"/>
              <xsd:enumeration value="HYDRO-SLIDE"/>
              <xsd:enumeration value="IRONSIDE"/>
              <xsd:enumeration value="IRONSIDE"/>
              <xsd:enumeration value="IRONSIDES"/>
              <xsd:enumeration value="ISOMONT"/>
              <xsd:enumeration value="ISOSYNTH"/>
              <xsd:enumeration value="KATHON"/>
              <xsd:enumeration value="KEMIKO"/>
              <xsd:enumeration value="KLEEN GREEN"/>
              <xsd:enumeration value="KLEENKUT"/>
              <xsd:enumeration value="KLEENSOL"/>
              <xsd:enumeration value="KLEN-QUENCH"/>
              <xsd:enumeration value="KLEN-TEMP"/>
              <xsd:enumeration value="KUT SLICK"/>
              <xsd:enumeration value="LADLE SLICK"/>
              <xsd:enumeration value="LIQUID HEAT"/>
              <xsd:enumeration value="LUBRICUT"/>
              <xsd:enumeration value="LUPREP"/>
              <xsd:enumeration value="MACH"/>
              <xsd:enumeration value="MACHINE T CLEANER"/>
              <xsd:enumeration value="MACRON"/>
              <xsd:enumeration value="MACRON EDM 6130"/>
              <xsd:enumeration value="MACROME"/>
              <xsd:enumeration value="MARQUENCH"/>
              <xsd:enumeration value="MAR-TEMP (MARTEMP)"/>
              <xsd:enumeration value="METALINA"/>
              <xsd:enumeration value="MILL CLEAN"/>
              <xsd:enumeration value="MINERAL SEAL"/>
              <xsd:enumeration value="MINETECH"/>
              <xsd:enumeration value="MOLDLUBRIC"/>
              <xsd:enumeration value="MOULDLUBRIC"/>
              <xsd:enumeration value="MWO ADDITIVE"/>
              <xsd:enumeration value="MWR ADDITIVE"/>
              <xsd:enumeration value="MWS ADDITIVE"/>
              <xsd:enumeration value="NOA"/>
              <xsd:enumeration value="OXY-COAT"/>
              <xsd:enumeration value="PELLA"/>
              <xsd:enumeration value="PERMASOL"/>
              <xsd:enumeration value="PHOSPHATE"/>
              <xsd:enumeration value="PLUNGER LUBRICANT"/>
              <xsd:enumeration value="PLUNGER SLICK"/>
              <xsd:enumeration value="POLY SLICK"/>
              <xsd:enumeration value="POSI-DRAW"/>
              <xsd:enumeration value="PRIMECOAT"/>
              <xsd:enumeration value="PRODRAW"/>
              <xsd:enumeration value="PROKLEEN"/>
              <xsd:enumeration value="PROTEC"/>
              <xsd:enumeration value="PROTECH"/>
              <xsd:enumeration value="PROTECT"/>
              <xsd:enumeration value="PROTECT-O-METAL"/>
              <xsd:enumeration value="PROWAY"/>
              <xsd:enumeration value="Q-GLASS"/>
              <xsd:enumeration value="QUACAST"/>
              <xsd:enumeration value="QUAKLEEN"/>
              <xsd:enumeration value="QUAKER"/>
              <xsd:enumeration value="QUAKER CIRCULATING OIL"/>
              <xsd:enumeration value="QUAKER DRYCOTE"/>
              <xsd:enumeration value="QUAKER ENGINE COAT"/>
              <xsd:enumeration value="QUAKER FORMULA"/>
              <xsd:enumeration value="QUAKER QUAKEROL"/>
              <xsd:enumeration value="QUAKER WIRE ROPE"/>
              <xsd:enumeration value="QUAKERAL"/>
              <xsd:enumeration value="QUAKERCAST"/>
              <xsd:enumeration value="QUAKERCHAIN"/>
              <xsd:enumeration value="QUAKERCLEAN"/>
              <xsd:enumeration value="QUAKERCOAT"/>
              <xsd:enumeration value="QUAKERCOMP"/>
              <xsd:enumeration value="QUAKERCOOL"/>
              <xsd:enumeration value="QUAKERCUT"/>
              <xsd:enumeration value="QUAKERDRAW"/>
              <xsd:enumeration value="QUAKERGEAR"/>
              <xsd:enumeration value="QUAKERHYD"/>
              <xsd:enumeration value="QUAKEROL"/>
              <xsd:enumeration value="QUAKERPASTE"/>
              <xsd:enumeration value="QUAKERTEK"/>
              <xsd:enumeration value="QUAKERTIN"/>
              <xsd:enumeration value="QUAKERVIS"/>
              <xsd:enumeration value="QUAKERWAY"/>
              <xsd:enumeration value="QUAKLEEN"/>
              <xsd:enumeration value="QUENCH"/>
              <xsd:enumeration value="QUENCH BASE"/>
              <xsd:enumeration value="QUENCH COAT"/>
              <xsd:enumeration value="QUENCH KLEEN"/>
              <xsd:enumeration value="QUENCH_SLICK"/>
              <xsd:enumeration value="QUENCHING OIL"/>
              <xsd:enumeration value="QUINTEX"/>
              <xsd:enumeration value="QUINTOLITH"/>
              <xsd:enumeration value="QUINTOLUBRIC"/>
              <xsd:enumeration value="QUINTOPLEX"/>
              <xsd:enumeration value="QWENE"/>
              <xsd:enumeration value="QWERL"/>
              <xsd:enumeration value="RAPID_ARMOUR"/>
              <xsd:enumeration value="RAPIDSHIELD"/>
              <xsd:enumeration value="REGAL COMPLEX"/>
              <xsd:enumeration value="RELEASE"/>
              <xsd:enumeration value="RINSE AID"/>
              <xsd:enumeration value="ROCOOL"/>
              <xsd:enumeration value="RODSHIELD"/>
              <xsd:enumeration value="ROLKLEEN"/>
              <xsd:enumeration value="ROLLGRIND"/>
              <xsd:enumeration value="ROLLSHIELD"/>
              <xsd:enumeration value="ROLLSHIELD ADDITIVE"/>
              <xsd:enumeration value="ROLLUB"/>
              <xsd:enumeration value="RP XXX"/>
              <xsd:enumeration value="RUST PREVENTIVE"/>
              <xsd:enumeration value="RUST VETO"/>
              <xsd:enumeration value="SECURITY"/>
              <xsd:enumeration value="SIDERLUBRIC"/>
              <xsd:enumeration value="SITALA"/>
              <xsd:enumeration value="SOLCUT"/>
              <xsd:enumeration value="SOLVOCLEAN"/>
              <xsd:enumeration value="SPECIAL HEADING OIL"/>
              <xsd:enumeration value="SPEEDKUT"/>
              <xsd:enumeration value="STACK GLYCOL"/>
              <xsd:enumeration value="STACK GUARD"/>
              <xsd:enumeration value="STACK-MAGIC"/>
              <xsd:enumeration value="STALWART"/>
              <xsd:enumeration value="STANTEK"/>
              <xsd:enumeration value="STA-PUT"/>
              <xsd:enumeration value="STARCUT"/>
              <xsd:enumeration value="STEELSHIELD"/>
              <xsd:enumeration value="STRIPALENE"/>
              <xsd:enumeration value="STRIP-KLEEN"/>
              <xsd:enumeration value="STURACO"/>
              <xsd:enumeration value="SUPERKOOL"/>
              <xsd:enumeration value="SUPREME"/>
              <xsd:enumeration value="SURCOOL"/>
              <xsd:enumeration value="SY"/>
              <xsd:enumeration value="SYNDECK"/>
              <xsd:enumeration value="SYNLITH"/>
              <xsd:enumeration value="TANDEMOL"/>
              <xsd:enumeration value="TEC COOL"/>
              <xsd:enumeration value="TEC STRIP"/>
              <xsd:enumeration value="TEMPERSHIELD"/>
              <xsd:enumeration value="TERGOL"/>
              <xsd:enumeration value="THERMEX"/>
              <xsd:enumeration value="THREDKUT"/>
              <xsd:enumeration value="TINNOL"/>
              <xsd:enumeration value="T-KOOL"/>
              <xsd:enumeration value="TRIM SLICK"/>
              <xsd:enumeration value="TUBE DRAW"/>
              <xsd:enumeration value="TUBE LUBRICANT"/>
              <xsd:enumeration value="TUBEFORM"/>
              <xsd:enumeration value="TUBESHIELD"/>
              <xsd:enumeration value="TUBOL"/>
              <xsd:enumeration value="TURBINE OIL"/>
              <xsd:enumeration value="UL"/>
              <xsd:enumeration value="ULTRA_GEAR"/>
              <xsd:enumeration value="ULTRACLEAN"/>
              <xsd:enumeration value="UNIMIST"/>
              <xsd:enumeration value="VACU-QUENCH"/>
              <xsd:enumeration value="VANISHING COMPOUND"/>
              <xsd:enumeration value="VANISHING LUBRICANT"/>
              <xsd:enumeration value="VITAL FLUID"/>
              <xsd:enumeration value="VOLUTA"/>
              <xsd:enumeration value="W373 EXTRUDE COMPOUND"/>
              <xsd:enumeration value="WAY SLICK"/>
              <xsd:enumeration value="WIOLAN"/>
              <xsd:enumeration value="WOCO"/>
              <xsd:enumeration value="WOCO  RELEASE OIL"/>
              <xsd:enumeration value="WOCO DARK SULFUR"/>
              <xsd:enumeration value="WOCO EDM"/>
              <xsd:enumeration value="WOCO ELITE DRAW"/>
              <xsd:enumeration value="WOCO FORM"/>
              <xsd:enumeration value="WOCO MOLD OIL"/>
              <xsd:enumeration value="WOCO MOLD RELEASE"/>
              <xsd:enumeration value="WOCO PORCELAIN POWDER OIL"/>
              <xsd:enumeration value="WOCO RELEASE"/>
              <xsd:enumeration value="WOCO ROLLER TOOL 22"/>
              <xsd:enumeration value="WOCO SPIN"/>
              <xsd:enumeration value="WOCO SULFLO FORM OIL"/>
              <xsd:enumeration value="WOCO WAY"/>
              <xsd:enumeration value="WOCOCLEAN"/>
              <xsd:enumeration value="WOCODRAW"/>
              <xsd:enumeration value="WOCOGRIND"/>
              <xsd:enumeration value="WOCOQUENCH"/>
              <xsd:enumeration value="WOCOROL"/>
              <xsd:enumeration value="WOCOSOL"/>
              <xsd:enumeration value="WOCOTEC"/>
              <xsd:enumeration value="WS"/>
              <xsd:enumeration value="WS 5010"/>
            </xsd:restriction>
          </xsd:simpleType>
        </xsd:union>
      </xsd:simpleType>
    </xsd:element>
    <xsd:element name="Product_x0020_Brand_x0020_Name_x0020_Identifier" ma:index="7" nillable="true" ma:displayName="Brand Name Identifier" ma:description="2nd Part of Brand Name" ma:indexed="true" ma:internalName="Product_x0020_Brand_x0020_Name_x0020_Identifier" ma:readOnly="false">
      <xsd:simpleType>
        <xsd:restriction base="dms:Text">
          <xsd:maxLength value="255"/>
        </xsd:restriction>
      </xsd:simpleType>
    </xsd:element>
    <xsd:element name="Item_x0020_Number" ma:index="8" nillable="true" ma:displayName="Item Number" ma:description="Product Item Number" ma:indexed="true" ma:internalName="Item_x0020_Number" ma:readOnly="false">
      <xsd:simpleType>
        <xsd:restriction base="dms:Text">
          <xsd:maxLength value="255"/>
        </xsd:restriction>
      </xsd:simpleType>
    </xsd:element>
    <xsd:element name="Language" ma:index="9" nillable="true" ma:displayName="Language" ma:format="Dropdown" ma:indexed="true" ma:internalName="Language" ma:readOnly="false">
      <xsd:simpleType>
        <xsd:union memberTypes="dms:Text">
          <xsd:simpleType>
            <xsd:restriction base="dms:Choice">
              <xsd:enumeration value="English"/>
              <xsd:enumeration value="Arabic"/>
              <xsd:enumeration value="Bulgarian"/>
              <xsd:enumeration value="Chinese"/>
              <xsd:enumeration value="Czech"/>
              <xsd:enumeration value="Dutch"/>
              <xsd:enumeration value="Finnish"/>
              <xsd:enumeration value="French"/>
              <xsd:enumeration value="German"/>
              <xsd:enumeration value="Hungarian"/>
              <xsd:enumeration value="Italian"/>
              <xsd:enumeration value="Japanese"/>
              <xsd:enumeration value="Korean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</xsd:restriction>
          </xsd:simpleType>
        </xsd:union>
      </xsd:simpleType>
    </xsd:element>
    <xsd:element name="Region" ma:index="10" nillable="true" ma:displayName="Region" ma:format="Dropdown" ma:indexed="true" ma:internalName="Region" ma:readOnly="false">
      <xsd:simpleType>
        <xsd:union memberTypes="dms:Text">
          <xsd:simpleType>
            <xsd:restriction base="dms:Choice">
              <xsd:enumeration value="Global"/>
              <xsd:enumeration value="Americas"/>
              <xsd:enumeration value="EMEA"/>
              <xsd:enumeration value="Asia Pacific"/>
            </xsd:restriction>
          </xsd:simpleType>
        </xsd:union>
      </xsd:simpleType>
    </xsd:element>
    <xsd:element name="Additional_x0020_Filters" ma:index="12" nillable="true" ma:displayName="Additional Filters" ma:format="Dropdown" ma:internalName="Additional_x0020_Filters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ross-Selling"/>
                        <xsd:enumeration value="Letter"/>
                        <xsd:enumeration value="A4"/>
                        <xsd:enumeration value="Social Media"/>
                        <xsd:enumeration value="Training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ajor_x0020_Sub_x002d_Category" ma:index="13" nillable="true" ma:displayName="Major Sub-Category" ma:internalName="Major_x0020_Sub_x002d_Category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asting Mold Lubrication"/>
                        <xsd:enumeration value="Hot Rolling"/>
                        <xsd:enumeration value="Cold Rolling Sheet"/>
                        <xsd:enumeration value="Tinplate Rolling"/>
                        <xsd:enumeration value="Wet Temper Rolling"/>
                        <xsd:enumeration value="Other Steel Rolling"/>
                        <xsd:enumeration value="Casting"/>
                        <xsd:enumeration value="Hot Rolling"/>
                        <xsd:enumeration value="Cold Rolling"/>
                        <xsd:enumeration value="Other Non-Ferrous Rolling"/>
                        <xsd:enumeration value="Rod Rolling - Ferrous"/>
                        <xsd:enumeration value="Wire Drawing - Ferrous"/>
                        <xsd:enumeration value="Rod Rolling - Non Ferrous"/>
                        <xsd:enumeration value="Wire Drawing - Non Ferrous"/>
                        <xsd:enumeration value="Other Rod and Wire"/>
                        <xsd:enumeration value="Graphited"/>
                        <xsd:enumeration value="Non Graphited"/>
                        <xsd:enumeration value="Glass Lubricants"/>
                        <xsd:enumeration value="Other Forging"/>
                        <xsd:enumeration value="Die Face Lubricants"/>
                        <xsd:enumeration value="Plunger Lubricants"/>
                        <xsd:enumeration value="Other Die Casting"/>
                        <xsd:enumeration value="Drawing and Ironing"/>
                        <xsd:enumeration value="Stamping and Blanking"/>
                        <xsd:enumeration value="Hydroforming"/>
                        <xsd:enumeration value="Cold Extrusion"/>
                        <xsd:enumeration value="Can - Cupper"/>
                        <xsd:enumeration value="Can - Body Maker"/>
                        <xsd:enumeration value="Tube Forming - Seamless"/>
                        <xsd:enumeration value="Tube Forming - Welded"/>
                        <xsd:enumeration value="Other Forming"/>
                        <xsd:enumeration value="Soluble Oils"/>
                        <xsd:enumeration value="Semi-Synthetics"/>
                        <xsd:enumeration value="Synthetics"/>
                        <xsd:enumeration value="Ester based"/>
                        <xsd:enumeration value="2-Phase"/>
                        <xsd:enumeration value="Cutting"/>
                        <xsd:enumeration value="Grinding"/>
                        <xsd:enumeration value="Honing"/>
                        <xsd:enumeration value="MQL"/>
                        <xsd:enumeration value="Other Metal Removal - Soluble"/>
                        <xsd:enumeration value="Mineral Oil Based"/>
                        <xsd:enumeration value="Ester Based"/>
                        <xsd:enumeration value="Cutting"/>
                        <xsd:enumeration value="Grinding"/>
                        <xsd:enumeration value="Honing"/>
                        <xsd:enumeration value="EDM"/>
                        <xsd:enumeration value="MQL"/>
                        <xsd:enumeration value="Other Metal Removal -Neat"/>
                        <xsd:enumeration value="Cold Quenching"/>
                        <xsd:enumeration value="Warm Quenching"/>
                        <xsd:enumeration value="Mar Tempering"/>
                        <xsd:enumeration value="Polymer Quenching"/>
                        <xsd:enumeration value="Other Heat Treatment"/>
                        <xsd:enumeration value="Cleaning Aqueous Process"/>
                        <xsd:enumeration value="Cleaning Solvent Process"/>
                        <xsd:enumeration value="Cleaning General Maintenance"/>
                        <xsd:enumeration value="Other Cleaning"/>
                        <xsd:enumeration value="MW In-Process Protection"/>
                        <xsd:enumeration value="MW Final Protection"/>
                        <xsd:enumeration value="Primary Metal Protection"/>
                        <xsd:enumeration value="Other Metal Protection"/>
                        <xsd:enumeration value="Anodizing"/>
                        <xsd:enumeration value="Conversion Coating"/>
                        <xsd:enumeration value="Passivation"/>
                        <xsd:enumeration value="Sealing"/>
                        <xsd:enumeration value="Dry-In-Place"/>
                        <xsd:enumeration value="Thin Organic Coating"/>
                        <xsd:enumeration value="Tin Plating"/>
                        <xsd:enumeration value="Other Surface Treatment"/>
                        <xsd:enumeration value="Solvent Based"/>
                        <xsd:enumeration value="Waterborne"/>
                        <xsd:enumeration value="UV"/>
                        <xsd:enumeration value="Other Coatings"/>
                        <xsd:enumeration value="Adhesives"/>
                        <xsd:enumeration value="Construction Products"/>
                        <xsd:enumeration value="Engine and Components"/>
                        <xsd:enumeration value="Marine"/>
                        <xsd:enumeration value="Maskants"/>
                        <xsd:enumeration value="Permanent Protective Coatings"/>
                        <xsd:enumeration value="Temporary Protective Coatings"/>
                        <xsd:enumeration value="Roofing"/>
                        <xsd:enumeration value="Fire Resistant Hydraulics"/>
                        <xsd:enumeration value="High Water Based HFA"/>
                        <xsd:enumeration value="Water Glycol Based HFC"/>
                        <xsd:enumeration value="Ester based HFD/HFDU"/>
                        <xsd:enumeration value="Ester based HFDUr"/>
                        <xsd:enumeration value="Offshore Hydraulics"/>
                        <xsd:enumeration value="Blow Out Preventer"/>
                        <xsd:enumeration value="Riser Tensioner"/>
                        <xsd:enumeration value="Subsea Control"/>
                        <xsd:enumeration value="Other Offshore"/>
                        <xsd:enumeration value="Industrial Lubrication"/>
                        <xsd:enumeration value="Compatible Hydraulics"/>
                        <xsd:enumeration value="Bio Fluids"/>
                        <xsd:enumeration value="Transportation Lubrication"/>
                        <xsd:enumeration value="Other Hydraulics &amp; Lubricants"/>
                        <xsd:enumeration value="Aluminum Complex"/>
                        <xsd:enumeration value="Barium"/>
                        <xsd:enumeration value="Bentone"/>
                        <xsd:enumeration value="Calcium"/>
                        <xsd:enumeration value="Calcium Sulfonate"/>
                        <xsd:enumeration value="Calcium Complex"/>
                        <xsd:enumeration value="Lithium Calcium"/>
                        <xsd:enumeration value="Lithium 12"/>
                        <xsd:enumeration value="Lithium Stearate"/>
                        <xsd:enumeration value="Lithium Complex"/>
                        <xsd:enumeration value="Polyethylene"/>
                        <xsd:enumeration value="PTFE"/>
                        <xsd:enumeration value="Polymer"/>
                        <xsd:enumeration value="Silica"/>
                        <xsd:enumeration value="Sodium"/>
                        <xsd:enumeration value="Polyurea"/>
                        <xsd:enumeration value="Other Greases"/>
                        <xsd:enumeration value="Post Treatment Additive"/>
                        <xsd:enumeration value="Alkalinity Boosters"/>
                        <xsd:enumeration value="Anti-Corrosion"/>
                        <xsd:enumeration value="Anti-Foam"/>
                        <xsd:enumeration value="Anti-Mist"/>
                        <xsd:enumeration value="Anti-Oxidant"/>
                        <xsd:enumeration value="Anti-Wear"/>
                        <xsd:enumeration value="De-emulsifiers"/>
                        <xsd:enumeration value="Emulsifiers"/>
                        <xsd:enumeration value="Extreme Pressure"/>
                        <xsd:enumeration value="Heat Treatment Additives"/>
                        <xsd:enumeration value="Lubricity Additives"/>
                        <xsd:enumeration value="Friction Modifiers"/>
                        <xsd:enumeration value="Biological Control"/>
                        <xsd:enumeration value="Bactericide/Biocide"/>
                        <xsd:enumeration value="Fungicide"/>
                        <xsd:enumeration value="Other Specialty Additives"/>
                        <xsd:enumeration value="Anti-Freeze Fluids"/>
                        <xsd:enumeration value="Roof Control"/>
                        <xsd:enumeration value="Dust Supressant"/>
                        <xsd:enumeration value="Electrical Insulation Fluids"/>
                        <xsd:enumeration value="Heat Transfer Fluids"/>
                        <xsd:enumeration value="Other Fluid Products"/>
                        <xsd:enumeration value="Other Non-Fluid Products"/>
                        <xsd:enumeration value="Intermediates"/>
                        <xsd:enumeration value="Water and waste management"/>
                        <xsd:enumeration value="Fluid Recovery"/>
                        <xsd:enumeration value="Swarf/Sludge Management"/>
                        <xsd:enumeration value="Water Treatment Units"/>
                        <xsd:enumeration value="Waste Water Treatment Units"/>
                        <xsd:enumeration value="Product Control"/>
                        <xsd:enumeration value="Product Monitoring Equipment"/>
                        <xsd:enumeration value="Tramp Oil Separators"/>
                        <xsd:enumeration value="Mixing Units"/>
                        <xsd:enumeration value="Filtration Systems"/>
                        <xsd:enumeration value="Filtration Consumables Spares"/>
                        <xsd:enumeration value="Online Monitoring Equipment"/>
                        <xsd:enumeration value="Equipment Servicing"/>
                        <xsd:enumeration value="Other Equipment"/>
                        <xsd:enumeration value="Environmental Equipment"/>
                        <xsd:enumeration value="Storage Equipment"/>
                        <xsd:enumeration value="Other Equipment"/>
                        <xsd:enumeration value="Software Solution"/>
                        <xsd:enumeration value="Solution Management"/>
                        <xsd:enumeration value="Engineering Consulting"/>
                        <xsd:enumeration value="Mobile Service"/>
                        <xsd:enumeration value="Base Recovery and Recycling"/>
                        <xsd:enumeration value="Tramp Oil Removal"/>
                        <xsd:enumeration value="Water &amp; Wastewater Management"/>
                        <xsd:enumeration value="Technical Service and Support"/>
                        <xsd:enumeration value="Other Waste Management"/>
                        <xsd:enumeration value="Other Process Fluid Managemen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ocument_x0020_Date" ma:index="14" nillable="true" ma:displayName="Document Date" ma:format="DateOnly" ma:indexed="true" ma:internalName="Document_x0020_Date" ma:readOnly="false">
      <xsd:simpleType>
        <xsd:restriction base="dms:DateTime"/>
      </xsd:simpleType>
    </xsd:element>
    <xsd:element name="Owner" ma:index="15" nillable="true" ma:displayName="Owner" ma:list="UserInfo" ma:SharePointGroup="0" ma:internalName="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owpad" ma:index="16" nillable="true" ma:displayName="Showpad" ma:default="0" ma:indexed="true" ma:internalName="Showpad" ma:readOnly="false">
      <xsd:simpleType>
        <xsd:restriction base="dms:Boolean"/>
      </xsd:simpleType>
    </xsd:element>
    <xsd:element name="ShowPad_x0020_Region" ma:index="17" nillable="true" ma:displayName="ShowPad Region" ma:default="EMEA" ma:internalName="ShowPad_x0020_Region" ma:readOnly="false">
      <xsd:simpleType>
        <xsd:restriction base="dms:Text">
          <xsd:maxLength value="255"/>
        </xsd:restriction>
      </xsd:simpleType>
    </xsd:element>
    <xsd:element name="Subsidiary" ma:index="18" nillable="true" ma:displayName="Subsidiary" ma:internalName="Subsidia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 Products"/>
                    <xsd:enumeration value="Coral"/>
                    <xsd:enumeration value="ECL"/>
                    <xsd:enumeration value="EPMAR"/>
                    <xsd:enumeration value="Kemiko"/>
                    <xsd:enumeration value="Norman Hay"/>
                    <xsd:enumeration value="Sifco asc"/>
                    <xsd:enumeration value="Summit"/>
                    <xsd:enumeration value="Surface Technology"/>
                    <xsd:enumeration value="SynDeck"/>
                    <xsd:enumeration value="Ultraseal"/>
                    <xsd:enumeration value="Verkol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5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8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hidden="true" ma:internalName="MediaServiceKeyPoints" ma:readOnly="true">
      <xsd:simpleType>
        <xsd:restriction base="dms:Note"/>
      </xsd:simpleType>
    </xsd:element>
    <xsd:element name="Showpad_x0020_Region_x0020_Value" ma:index="35" nillable="true" ma:displayName="Showpad Region Value" ma:hidden="true" ma:internalName="Showpad_x0020_Region_x0020_Valu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0896a-1991-4833-8ed4-9844aff6caff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ustry_x0020_Segment_x0020_Teir xmlns="1dd87662-aeaf-426e-a63b-81e1137c587d">
      <Value>Corporate</Value>
    </Industry_x0020_Segment_x0020_Teir>
    <Industry xmlns="1dd87662-aeaf-426e-a63b-81e1137c587d">Transition</Industry>
    <Additional_x0020_Filters xmlns="1dd87662-aeaf-426e-a63b-81e1137c587d"/>
    <Major_x0020_Sub_x002d_Category xmlns="1dd87662-aeaf-426e-a63b-81e1137c587d"/>
    <Document_x0020_Date xmlns="1dd87662-aeaf-426e-a63b-81e1137c587d">2019-08-09T00:00:00+00:00</Document_x0020_Date>
    <Item_x0020_Number xmlns="1dd87662-aeaf-426e-a63b-81e1137c587d" xsi:nil="true"/>
    <Product_x0020_Brand_x0020_Name xmlns="1dd87662-aeaf-426e-a63b-81e1137c587d" xsi:nil="true"/>
    <Region xmlns="1dd87662-aeaf-426e-a63b-81e1137c587d">EMEA</Region>
    <Product_x0020_Line xmlns="1dd87662-aeaf-426e-a63b-81e1137c587d" xsi:nil="true"/>
    <Language xmlns="1dd87662-aeaf-426e-a63b-81e1137c587d">Spanish</Language>
    <Owner xmlns="1dd87662-aeaf-426e-a63b-81e1137c587d">
      <UserInfo>
        <DisplayName>Jessica Sabedra</DisplayName>
        <AccountId>55</AccountId>
        <AccountType/>
      </UserInfo>
    </Owner>
    <Document_x0020_Type xmlns="1dd87662-aeaf-426e-a63b-81e1137c587d">
      <Value>Presentation</Value>
    </Document_x0020_Type>
    <QH_x0020_Management_x0020_Services xmlns="1dd87662-aeaf-426e-a63b-81e1137c587d" xsi:nil="true"/>
    <Product_x0020_Brand_x0020_Name_x0020_Identifier xmlns="1dd87662-aeaf-426e-a63b-81e1137c587d" xsi:nil="true"/>
    <Showpad xmlns="1dd87662-aeaf-426e-a63b-81e1137c587d">false</Showpad>
    <Subsidiary xmlns="1dd87662-aeaf-426e-a63b-81e1137c587d">
      <Value>AC Products</Value>
    </Subsidiary>
    <ShowPad_x0020_Region xmlns="1dd87662-aeaf-426e-a63b-81e1137c587d">EMEA</ShowPad_x0020_Region>
    <Showpad_x0020_Region_x0020_Value xmlns="1dd87662-aeaf-426e-a63b-81e1137c587d">
      <Url>https://quaker.sharepoint.com/sites/QuakerHoughton/_layouts/15/wrkstat.aspx?List=1dd87662-aeaf-426e-a63b-81e1137c587d&amp;WorkflowInstanceName=ddabb015-bc8c-483d-9b01-a03c17c68e41</Url>
      <Description>Stage 1</Description>
    </Showpad_x0020_Region_x0020_Value>
  </documentManagement>
</p:properties>
</file>

<file path=customXml/itemProps1.xml><?xml version="1.0" encoding="utf-8"?>
<ds:datastoreItem xmlns:ds="http://schemas.openxmlformats.org/officeDocument/2006/customXml" ds:itemID="{0B9F262B-9929-423A-A9EB-4BE88F13805D}"/>
</file>

<file path=customXml/itemProps2.xml><?xml version="1.0" encoding="utf-8"?>
<ds:datastoreItem xmlns:ds="http://schemas.openxmlformats.org/officeDocument/2006/customXml" ds:itemID="{528FDB50-608D-4000-AC0B-29E8499F58C0}"/>
</file>

<file path=customXml/itemProps3.xml><?xml version="1.0" encoding="utf-8"?>
<ds:datastoreItem xmlns:ds="http://schemas.openxmlformats.org/officeDocument/2006/customXml" ds:itemID="{33C83259-E4EF-4715-B803-A3FAC058A8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Widescreen</PresentationFormat>
  <Paragraphs>95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Sharp Sans Display No2</vt:lpstr>
      <vt:lpstr>Sharp Sans Display No2 Medium</vt:lpstr>
      <vt:lpstr>Arial</vt:lpstr>
      <vt:lpstr>Calibri</vt:lpstr>
      <vt:lpstr>CorporatePresentation</vt:lpstr>
      <vt:lpstr>Office Theme</vt:lpstr>
      <vt:lpstr>Forward Together™</vt:lpstr>
      <vt:lpstr>Oportunidad de la marca Quaker Houghton</vt:lpstr>
      <vt:lpstr>Somos Quaker Houghton.</vt:lpstr>
      <vt:lpstr>Nuevo vídeo corporativo</vt:lpstr>
      <vt:lpstr>Quaker Houghton. Forward Together™</vt:lpstr>
      <vt:lpstr>Nuevo bidón</vt:lpstr>
      <vt:lpstr>Nuevas imágenes, que ilustran «Forward Together™»  </vt:lpstr>
      <vt:lpstr>En todas las principales industrias.</vt:lpstr>
      <vt:lpstr>En el nuevo micrositio de internet de Quaker Houghton</vt:lpstr>
      <vt:lpstr>Y muchas otras aplicaciones definidas en las pautas de la marca</vt:lpstr>
      <vt:lpstr>Intranet: sitio de la marca</vt:lpstr>
      <vt:lpstr>Por último, pero no menos importante…Nuestra marca es confianza. </vt:lpstr>
      <vt:lpstr>¡Gracias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Kelly</dc:creator>
  <cp:lastModifiedBy>Jessica Sabedra</cp:lastModifiedBy>
  <cp:revision>228</cp:revision>
  <cp:lastPrinted>2017-12-08T16:54:48Z</cp:lastPrinted>
  <dcterms:created xsi:type="dcterms:W3CDTF">2017-11-14T17:24:57Z</dcterms:created>
  <dcterms:modified xsi:type="dcterms:W3CDTF">2019-08-08T18:25:35Z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0x010100C76D73EFCCF95B4AA41375F545F2A48D</vt:lpwstr>
  </property>
</Properties>
</file>